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34" r:id="rId2"/>
    <p:sldId id="535" r:id="rId3"/>
    <p:sldId id="572" r:id="rId4"/>
    <p:sldId id="472" r:id="rId5"/>
    <p:sldId id="562" r:id="rId6"/>
    <p:sldId id="574" r:id="rId7"/>
    <p:sldId id="576" r:id="rId8"/>
    <p:sldId id="577" r:id="rId9"/>
    <p:sldId id="578" r:id="rId10"/>
    <p:sldId id="563" r:id="rId11"/>
    <p:sldId id="579" r:id="rId12"/>
    <p:sldId id="580" r:id="rId13"/>
    <p:sldId id="581" r:id="rId14"/>
    <p:sldId id="573" r:id="rId15"/>
    <p:sldId id="564" r:id="rId16"/>
    <p:sldId id="569" r:id="rId17"/>
    <p:sldId id="566" r:id="rId18"/>
    <p:sldId id="565" r:id="rId19"/>
    <p:sldId id="570" r:id="rId20"/>
    <p:sldId id="571" r:id="rId21"/>
    <p:sldId id="501" r:id="rId22"/>
    <p:sldId id="462" r:id="rId23"/>
  </p:sldIdLst>
  <p:sldSz cx="12192000" cy="6858000"/>
  <p:notesSz cx="9942513" cy="6761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1FF"/>
    <a:srgbClr val="E0FFFD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4" autoAdjust="0"/>
    <p:restoredTop sz="94508" autoAdjust="0"/>
  </p:normalViewPr>
  <p:slideViewPr>
    <p:cSldViewPr>
      <p:cViewPr>
        <p:scale>
          <a:sx n="117" d="100"/>
          <a:sy n="117" d="100"/>
        </p:scale>
        <p:origin x="-498" y="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4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1502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95095-7CC9-4DF0-A1B9-88BBA9D5FE13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21541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1502" y="6421541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E2901-81D4-4CE3-9F7D-E7BF59411E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02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870" cy="3385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1963" y="0"/>
            <a:ext cx="4308870" cy="3385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E911D-61EE-4A21-8BB7-1A23F432CC73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9388" y="508000"/>
            <a:ext cx="4503737" cy="2533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583" y="3211326"/>
            <a:ext cx="7955355" cy="3042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22654"/>
            <a:ext cx="4308870" cy="337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1963" y="6422654"/>
            <a:ext cx="4308870" cy="337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8BEFC-A62E-4CC2-8952-AC5F1D794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2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24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91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91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91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91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78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95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04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78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91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91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25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25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8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0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1620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60831" y="580644"/>
            <a:ext cx="11065764" cy="57317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08012" y="609600"/>
            <a:ext cx="10972800" cy="5638800"/>
          </a:xfrm>
          <a:custGeom>
            <a:avLst/>
            <a:gdLst/>
            <a:ahLst/>
            <a:cxnLst/>
            <a:rect l="l" t="t" r="r" b="b"/>
            <a:pathLst>
              <a:path w="10972800" h="5638800">
                <a:moveTo>
                  <a:pt x="0" y="0"/>
                </a:moveTo>
                <a:lnTo>
                  <a:pt x="10972800" y="0"/>
                </a:lnTo>
                <a:lnTo>
                  <a:pt x="10972800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82729" y="0"/>
            <a:ext cx="606425" cy="7530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782729" y="6097262"/>
            <a:ext cx="606425" cy="7530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396174" y="2421470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96" y="0"/>
                </a:lnTo>
              </a:path>
            </a:pathLst>
          </a:custGeom>
          <a:ln w="15875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0392" y="983259"/>
            <a:ext cx="10171214" cy="104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7476" y="1507070"/>
            <a:ext cx="10097046" cy="4180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1620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5562"/>
            <a:ext cx="12192000" cy="6553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10014" y="1604474"/>
            <a:ext cx="7543800" cy="3835400"/>
          </a:xfrm>
          <a:custGeom>
            <a:avLst/>
            <a:gdLst/>
            <a:ahLst/>
            <a:cxnLst/>
            <a:rect l="l" t="t" r="r" b="b"/>
            <a:pathLst>
              <a:path w="7543800" h="3835400">
                <a:moveTo>
                  <a:pt x="0" y="0"/>
                </a:moveTo>
                <a:lnTo>
                  <a:pt x="7543800" y="0"/>
                </a:lnTo>
                <a:lnTo>
                  <a:pt x="7543800" y="3835400"/>
                </a:lnTo>
                <a:lnTo>
                  <a:pt x="0" y="38354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75617" y="88"/>
            <a:ext cx="612597" cy="1752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75617" y="5333999"/>
            <a:ext cx="612597" cy="1523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92400" y="3522129"/>
            <a:ext cx="6816090" cy="0"/>
          </a:xfrm>
          <a:custGeom>
            <a:avLst/>
            <a:gdLst/>
            <a:ahLst/>
            <a:cxnLst/>
            <a:rect l="l" t="t" r="r" b="b"/>
            <a:pathLst>
              <a:path w="6816090">
                <a:moveTo>
                  <a:pt x="0" y="0"/>
                </a:moveTo>
                <a:lnTo>
                  <a:pt x="6815670" y="0"/>
                </a:lnTo>
              </a:path>
            </a:pathLst>
          </a:custGeom>
          <a:ln w="1905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80941" y="342862"/>
            <a:ext cx="464820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WELCOME</a:t>
            </a:r>
            <a:endParaRPr sz="7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62200" y="1989147"/>
            <a:ext cx="7620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479040" algn="l"/>
              </a:tabLst>
            </a:pPr>
            <a:r>
              <a:rPr lang="en-IN" sz="4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IN" sz="4800" b="1" baseline="300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IN" sz="4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IQAC Regular Meeting </a:t>
            </a:r>
            <a:endParaRPr lang="en-US" sz="4800" b="1" dirty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37843" cy="13106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84499" y="3718496"/>
            <a:ext cx="5831840" cy="1017905"/>
          </a:xfrm>
          <a:custGeom>
            <a:avLst/>
            <a:gdLst/>
            <a:ahLst/>
            <a:cxnLst/>
            <a:rect l="l" t="t" r="r" b="b"/>
            <a:pathLst>
              <a:path w="5831840" h="1017904">
                <a:moveTo>
                  <a:pt x="5661799" y="0"/>
                </a:moveTo>
                <a:lnTo>
                  <a:pt x="169659" y="0"/>
                </a:lnTo>
                <a:lnTo>
                  <a:pt x="124557" y="6060"/>
                </a:lnTo>
                <a:lnTo>
                  <a:pt x="84028" y="23163"/>
                </a:lnTo>
                <a:lnTo>
                  <a:pt x="49691" y="49691"/>
                </a:lnTo>
                <a:lnTo>
                  <a:pt x="23163" y="84028"/>
                </a:lnTo>
                <a:lnTo>
                  <a:pt x="6060" y="124557"/>
                </a:lnTo>
                <a:lnTo>
                  <a:pt x="0" y="169659"/>
                </a:lnTo>
                <a:lnTo>
                  <a:pt x="0" y="848258"/>
                </a:lnTo>
                <a:lnTo>
                  <a:pt x="6060" y="893360"/>
                </a:lnTo>
                <a:lnTo>
                  <a:pt x="23163" y="933888"/>
                </a:lnTo>
                <a:lnTo>
                  <a:pt x="49691" y="968225"/>
                </a:lnTo>
                <a:lnTo>
                  <a:pt x="84028" y="994754"/>
                </a:lnTo>
                <a:lnTo>
                  <a:pt x="124557" y="1011857"/>
                </a:lnTo>
                <a:lnTo>
                  <a:pt x="169659" y="1017917"/>
                </a:lnTo>
                <a:lnTo>
                  <a:pt x="5661799" y="1017917"/>
                </a:lnTo>
                <a:lnTo>
                  <a:pt x="5706901" y="1011857"/>
                </a:lnTo>
                <a:lnTo>
                  <a:pt x="5747430" y="994754"/>
                </a:lnTo>
                <a:lnTo>
                  <a:pt x="5781767" y="968225"/>
                </a:lnTo>
                <a:lnTo>
                  <a:pt x="5808295" y="933888"/>
                </a:lnTo>
                <a:lnTo>
                  <a:pt x="5825398" y="893360"/>
                </a:lnTo>
                <a:lnTo>
                  <a:pt x="5831459" y="848258"/>
                </a:lnTo>
                <a:lnTo>
                  <a:pt x="5831459" y="169659"/>
                </a:lnTo>
                <a:lnTo>
                  <a:pt x="5825398" y="124557"/>
                </a:lnTo>
                <a:lnTo>
                  <a:pt x="5808295" y="84028"/>
                </a:lnTo>
                <a:lnTo>
                  <a:pt x="5781767" y="49691"/>
                </a:lnTo>
                <a:lnTo>
                  <a:pt x="5747430" y="23163"/>
                </a:lnTo>
                <a:lnTo>
                  <a:pt x="5706901" y="6060"/>
                </a:lnTo>
                <a:lnTo>
                  <a:pt x="5661799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84499" y="3729291"/>
            <a:ext cx="5831840" cy="1017905"/>
          </a:xfrm>
          <a:custGeom>
            <a:avLst/>
            <a:gdLst/>
            <a:ahLst/>
            <a:cxnLst/>
            <a:rect l="l" t="t" r="r" b="b"/>
            <a:pathLst>
              <a:path w="5831840" h="1017904">
                <a:moveTo>
                  <a:pt x="0" y="169659"/>
                </a:moveTo>
                <a:lnTo>
                  <a:pt x="6060" y="124557"/>
                </a:lnTo>
                <a:lnTo>
                  <a:pt x="23163" y="84028"/>
                </a:lnTo>
                <a:lnTo>
                  <a:pt x="49691" y="49691"/>
                </a:lnTo>
                <a:lnTo>
                  <a:pt x="84028" y="23163"/>
                </a:lnTo>
                <a:lnTo>
                  <a:pt x="124557" y="6060"/>
                </a:lnTo>
                <a:lnTo>
                  <a:pt x="169659" y="0"/>
                </a:lnTo>
                <a:lnTo>
                  <a:pt x="5661799" y="0"/>
                </a:lnTo>
                <a:lnTo>
                  <a:pt x="5706901" y="6060"/>
                </a:lnTo>
                <a:lnTo>
                  <a:pt x="5747430" y="23163"/>
                </a:lnTo>
                <a:lnTo>
                  <a:pt x="5781767" y="49691"/>
                </a:lnTo>
                <a:lnTo>
                  <a:pt x="5808295" y="84028"/>
                </a:lnTo>
                <a:lnTo>
                  <a:pt x="5825398" y="124557"/>
                </a:lnTo>
                <a:lnTo>
                  <a:pt x="5831459" y="169659"/>
                </a:lnTo>
                <a:lnTo>
                  <a:pt x="5831459" y="848258"/>
                </a:lnTo>
                <a:lnTo>
                  <a:pt x="5825398" y="893360"/>
                </a:lnTo>
                <a:lnTo>
                  <a:pt x="5808295" y="933888"/>
                </a:lnTo>
                <a:lnTo>
                  <a:pt x="5781767" y="968225"/>
                </a:lnTo>
                <a:lnTo>
                  <a:pt x="5747430" y="994754"/>
                </a:lnTo>
                <a:lnTo>
                  <a:pt x="5706901" y="1011857"/>
                </a:lnTo>
                <a:lnTo>
                  <a:pt x="5661799" y="1017917"/>
                </a:lnTo>
                <a:lnTo>
                  <a:pt x="169659" y="1017917"/>
                </a:lnTo>
                <a:lnTo>
                  <a:pt x="124557" y="1011857"/>
                </a:lnTo>
                <a:lnTo>
                  <a:pt x="84028" y="994754"/>
                </a:lnTo>
                <a:lnTo>
                  <a:pt x="49691" y="968225"/>
                </a:lnTo>
                <a:lnTo>
                  <a:pt x="23163" y="933888"/>
                </a:lnTo>
                <a:lnTo>
                  <a:pt x="6060" y="893360"/>
                </a:lnTo>
                <a:lnTo>
                  <a:pt x="0" y="848258"/>
                </a:lnTo>
                <a:lnTo>
                  <a:pt x="0" y="169659"/>
                </a:lnTo>
                <a:close/>
              </a:path>
            </a:pathLst>
          </a:custGeom>
          <a:ln w="1905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40645" y="4012004"/>
            <a:ext cx="528253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Wednesday,</a:t>
            </a:r>
            <a:r>
              <a:rPr lang="en-I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800" b="1" baseline="30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February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022</a:t>
            </a:r>
            <a:endParaRPr lang="en-IN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34" y="6607835"/>
            <a:ext cx="589456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25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16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Feb.2022</a:t>
            </a:r>
            <a:r>
              <a:rPr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. </a:t>
            </a:r>
            <a:r>
              <a:rPr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College</a:t>
            </a:r>
            <a:endParaRPr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500" dirty="0">
                <a:solidFill>
                  <a:prstClr val="black"/>
                </a:solidFill>
                <a:latin typeface="Garamond"/>
                <a:cs typeface="Garamond"/>
              </a:rPr>
              <a:t>                                                  WELCOME </a:t>
            </a:r>
          </a:p>
        </p:txBody>
      </p:sp>
      <p:sp>
        <p:nvSpPr>
          <p:cNvPr id="22" name="object 22"/>
          <p:cNvSpPr/>
          <p:nvPr/>
        </p:nvSpPr>
        <p:spPr>
          <a:xfrm>
            <a:off x="6366293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810061" y="25"/>
            <a:ext cx="1381925" cy="12660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608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vl="0" algn="ctr"/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ATR –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Cultural events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to be organised &amp; State &amp; National level awards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7120" y="2895600"/>
            <a:ext cx="10589079" cy="2222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3(b). Planning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cultural events to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3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organized; 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romotion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of students for </a:t>
            </a:r>
            <a:r>
              <a:rPr lang="en-US" sz="3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State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National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level </a:t>
            </a:r>
            <a:r>
              <a:rPr lang="en-US" sz="3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competitions &amp;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awards / medals </a:t>
            </a:r>
            <a:r>
              <a:rPr lang="en-US" sz="3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received.</a:t>
            </a:r>
            <a:endParaRPr lang="en-US" sz="3200" b="1" dirty="0" smtClean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7000"/>
              </a:lnSpc>
              <a:spcAft>
                <a:spcPts val="1200"/>
              </a:spcAft>
            </a:pPr>
            <a:r>
              <a:rPr lang="en-US" sz="2400" dirty="0" err="1" smtClean="0">
                <a:solidFill>
                  <a:srgbClr val="2211FF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2400" dirty="0" smtClean="0">
                <a:solidFill>
                  <a:srgbClr val="2211FF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400" dirty="0" err="1" smtClean="0">
                <a:solidFill>
                  <a:srgbClr val="2211FF"/>
                </a:solidFill>
                <a:latin typeface="Times New Roman" pitchFamily="18" charset="0"/>
                <a:cs typeface="Times New Roman" pitchFamily="18" charset="0"/>
              </a:rPr>
              <a:t>Padmaja</a:t>
            </a:r>
            <a:endParaRPr lang="en-US" sz="2400" dirty="0">
              <a:solidFill>
                <a:srgbClr val="221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371600"/>
            <a:ext cx="1051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7050" lvl="0" indent="-514350">
              <a:spcBef>
                <a:spcPts val="1225"/>
              </a:spcBef>
              <a:buClr>
                <a:srgbClr val="0F6FC6"/>
              </a:buClr>
              <a:buSzPct val="113461"/>
              <a:buAutoNum type="alphaUcParenR"/>
              <a:tabLst>
                <a:tab pos="298450" algn="l"/>
              </a:tabLst>
            </a:pP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taken report on the proposals of 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2800" b="1" baseline="3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IQAC meeting</a:t>
            </a:r>
          </a:p>
        </p:txBody>
      </p:sp>
      <p:sp>
        <p:nvSpPr>
          <p:cNvPr id="12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25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16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Feb. 2022.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215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ATR –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Cultural events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to be organised &amp; State &amp; National level awards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662578"/>
            <a:ext cx="10416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marR="5080" indent="-457200">
              <a:spcAft>
                <a:spcPts val="1000"/>
              </a:spcAft>
              <a:buClr>
                <a:prstClr val="black"/>
              </a:buClr>
              <a:buSzPct val="114285"/>
              <a:buFontTx/>
              <a:buAutoNum type="arabicParenR"/>
            </a:pP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3(b).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ultural events to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be organized and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promotion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of students for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State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National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level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competitions -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awards / medals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received.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25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16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Feb. 2022.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2133600"/>
            <a:ext cx="5791200" cy="3159400"/>
          </a:xfrm>
          <a:prstGeom prst="rect">
            <a:avLst/>
          </a:prstGeom>
        </p:spPr>
        <p:txBody>
          <a:bodyPr wrap="square" lIns="0" tIns="0" rIns="0" bIns="0">
            <a:normAutofit fontScale="77500" lnSpcReduction="20000"/>
          </a:bodyPr>
          <a:lstStyle>
            <a:lvl1pPr marL="0">
              <a:defRPr sz="4000" b="0" i="0">
                <a:solidFill>
                  <a:srgbClr val="116206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31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To organize at least two events per semester</a:t>
            </a:r>
          </a:p>
          <a:p>
            <a:endParaRPr lang="en-US" sz="29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9388" lvl="1"/>
            <a:r>
              <a:rPr lang="en-GB" sz="2600" b="1" dirty="0" smtClean="0"/>
              <a:t>Tentative schedule of cultural activities for 2022-23</a:t>
            </a:r>
            <a:endParaRPr lang="en-US" sz="2600" b="1" dirty="0" smtClean="0"/>
          </a:p>
          <a:p>
            <a:pPr marL="742950" lvl="1" indent="-285750">
              <a:lnSpc>
                <a:spcPct val="160000"/>
              </a:lnSpc>
              <a:buFont typeface="Arial" pitchFamily="34" charset="0"/>
              <a:buChar char="•"/>
            </a:pPr>
            <a:r>
              <a:rPr lang="en-GB" sz="2600" b="1" dirty="0" err="1" smtClean="0"/>
              <a:t>Ugadi</a:t>
            </a:r>
            <a:r>
              <a:rPr lang="en-GB" sz="2600" b="1" dirty="0" smtClean="0"/>
              <a:t> (Telugu New Year)(April)</a:t>
            </a:r>
            <a:endParaRPr lang="en-US" sz="2600" b="1" dirty="0" smtClean="0"/>
          </a:p>
          <a:p>
            <a:pPr marL="742950" lvl="1" indent="-285750">
              <a:lnSpc>
                <a:spcPct val="160000"/>
              </a:lnSpc>
              <a:buFont typeface="Arial" pitchFamily="34" charset="0"/>
              <a:buChar char="•"/>
            </a:pPr>
            <a:r>
              <a:rPr lang="en-GB" sz="2600" b="1" dirty="0" smtClean="0"/>
              <a:t>Youth Festival/ Independence Day  (August)</a:t>
            </a:r>
            <a:endParaRPr lang="en-US" sz="2600" b="1" dirty="0" smtClean="0"/>
          </a:p>
          <a:p>
            <a:pPr marL="742950" lvl="1" indent="-285750">
              <a:lnSpc>
                <a:spcPct val="160000"/>
              </a:lnSpc>
              <a:buFont typeface="Arial" pitchFamily="34" charset="0"/>
              <a:buChar char="•"/>
            </a:pPr>
            <a:r>
              <a:rPr lang="en-GB" sz="2600" b="1" dirty="0" smtClean="0"/>
              <a:t>Multi cultural Activities (November)</a:t>
            </a:r>
            <a:endParaRPr lang="en-US" sz="2600" b="1" dirty="0" smtClean="0"/>
          </a:p>
          <a:p>
            <a:pPr marL="742950" lvl="1" indent="-285750">
              <a:lnSpc>
                <a:spcPct val="160000"/>
              </a:lnSpc>
              <a:buFont typeface="Arial" pitchFamily="34" charset="0"/>
              <a:buChar char="•"/>
            </a:pPr>
            <a:r>
              <a:rPr lang="en-GB" sz="2600" b="1" dirty="0" err="1" smtClean="0"/>
              <a:t>Sankranthi</a:t>
            </a:r>
            <a:r>
              <a:rPr lang="en-GB" sz="2600" b="1" dirty="0" smtClean="0"/>
              <a:t> festival/Republic Day (Jan) </a:t>
            </a:r>
            <a:endParaRPr lang="en-US" sz="2600" b="1" dirty="0" smtClean="0"/>
          </a:p>
          <a:p>
            <a:pPr marL="742950" lvl="1" indent="-285750">
              <a:lnSpc>
                <a:spcPct val="160000"/>
              </a:lnSpc>
              <a:buFont typeface="Arial" pitchFamily="34" charset="0"/>
              <a:buChar char="•"/>
            </a:pPr>
            <a:r>
              <a:rPr lang="en-GB" sz="2600" b="1" dirty="0" smtClean="0"/>
              <a:t>Cultural fest during AFOSEC (Feb)</a:t>
            </a:r>
            <a:endParaRPr lang="en-US" sz="2600" b="1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0" y="1676400"/>
            <a:ext cx="4572000" cy="3524071"/>
          </a:xfrm>
          <a:prstGeom prst="rect">
            <a:avLst/>
          </a:prstGeom>
        </p:spPr>
        <p:txBody>
          <a:bodyPr wrap="square" lIns="0" tIns="0" rIns="0" bIns="0">
            <a:normAutofit lnSpcReduction="10000"/>
          </a:bodyPr>
          <a:lstStyle>
            <a:lvl1pPr marL="0">
              <a:defRPr sz="4000" b="0" i="0">
                <a:solidFill>
                  <a:srgbClr val="116206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24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To conduct group activities and individual activities, not limited to following </a:t>
            </a:r>
          </a:p>
          <a:p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sz="2000" b="1" dirty="0" smtClean="0"/>
              <a:t>Group Activities</a:t>
            </a:r>
            <a:endParaRPr lang="en-US" sz="2000" b="1" dirty="0" smtClean="0"/>
          </a:p>
          <a:p>
            <a:pPr lvl="2"/>
            <a:r>
              <a:rPr lang="en-GB" sz="2000" dirty="0" smtClean="0"/>
              <a:t>Skit,  Group Dance, Songs, Instruments, </a:t>
            </a:r>
            <a:r>
              <a:rPr lang="en-GB" sz="2000" dirty="0" err="1" smtClean="0"/>
              <a:t>Rangoli</a:t>
            </a:r>
            <a:r>
              <a:rPr lang="en-GB" sz="2000" dirty="0" smtClean="0"/>
              <a:t>, etc.</a:t>
            </a:r>
            <a:endParaRPr lang="en-US" sz="2000" dirty="0" smtClean="0"/>
          </a:p>
          <a:p>
            <a:pPr lvl="1"/>
            <a:endParaRPr lang="en-GB" sz="2000" b="1" dirty="0" smtClean="0"/>
          </a:p>
          <a:p>
            <a:pPr lvl="1"/>
            <a:r>
              <a:rPr lang="en-GB" sz="2000" b="1" dirty="0" smtClean="0"/>
              <a:t>Individual Activities</a:t>
            </a:r>
            <a:endParaRPr lang="en-US" sz="2000" b="1" dirty="0" smtClean="0"/>
          </a:p>
          <a:p>
            <a:pPr lvl="2"/>
            <a:r>
              <a:rPr lang="en-GB" sz="2000" dirty="0" smtClean="0"/>
              <a:t>Dance, Music, Painting, Modelling, Cultural attire, </a:t>
            </a:r>
          </a:p>
          <a:p>
            <a:pPr lvl="2"/>
            <a:r>
              <a:rPr lang="en-GB" sz="2000" dirty="0" smtClean="0"/>
              <a:t>Mono Action.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ATR –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Cultural events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to be organised &amp; State &amp; National level awards</a:t>
            </a:r>
          </a:p>
        </p:txBody>
      </p:sp>
      <p:sp>
        <p:nvSpPr>
          <p:cNvPr id="12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25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16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Feb. 2022.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683" y="762000"/>
            <a:ext cx="10416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3(b).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ultural events to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be organized and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promotion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of students for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State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National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level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competitions –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awards / medals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received.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599" y="1934055"/>
            <a:ext cx="11048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To encourage students participation in the events organized at reputed institutions</a:t>
            </a:r>
            <a:endParaRPr lang="en-IN" sz="2400" b="1" dirty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2743200"/>
            <a:ext cx="937260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b="1" dirty="0"/>
              <a:t>Students are encouraged and trained to participate in the Cultural festivals organized by reputed institution and others organizations </a:t>
            </a:r>
            <a:r>
              <a:rPr lang="en-GB" sz="2400" b="1" dirty="0" smtClean="0"/>
              <a:t>like </a:t>
            </a:r>
            <a:r>
              <a:rPr lang="en-GB" sz="2400" b="1" dirty="0"/>
              <a:t>	IITH, IITM, IIITH, National Institutes, University </a:t>
            </a:r>
            <a:r>
              <a:rPr lang="en-GB" sz="2400" b="1" dirty="0" smtClean="0"/>
              <a:t>colleges, etc. </a:t>
            </a:r>
          </a:p>
          <a:p>
            <a:pPr lvl="0" algn="just">
              <a:spcBef>
                <a:spcPct val="20000"/>
              </a:spcBef>
            </a:pPr>
            <a:r>
              <a:rPr lang="en-GB" sz="2400" b="1" dirty="0"/>
              <a:t> </a:t>
            </a:r>
            <a:r>
              <a:rPr lang="en-GB" sz="2400" b="1" dirty="0" smtClean="0"/>
              <a:t>    at National </a:t>
            </a:r>
            <a:r>
              <a:rPr lang="en-GB" sz="2400" b="1" dirty="0"/>
              <a:t>level in the events like 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en-GB" sz="2400" b="1" dirty="0"/>
              <a:t>	Group Dance, Classical Dance, Classical Songs, Group Songs, Solo Songs Music Band and other cultural events</a:t>
            </a:r>
          </a:p>
        </p:txBody>
      </p:sp>
    </p:spTree>
    <p:extLst>
      <p:ext uri="{BB962C8B-B14F-4D97-AF65-F5344CB8AC3E}">
        <p14:creationId xmlns:p14="http://schemas.microsoft.com/office/powerpoint/2010/main" val="30866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ATR –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Cultural events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to be organised &amp; State &amp; National level awards</a:t>
            </a:r>
          </a:p>
        </p:txBody>
      </p:sp>
      <p:sp>
        <p:nvSpPr>
          <p:cNvPr id="12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25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16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Feb. 2022.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683" y="609600"/>
            <a:ext cx="10416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3(b).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ultural events to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be organized and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promotion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of students for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State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National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level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competitions –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awards / medals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received.</a:t>
            </a:r>
            <a:endParaRPr lang="en-US" sz="2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683" y="1845129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Students participation during the AY 2021-22</a:t>
            </a:r>
            <a:endParaRPr lang="en-IN" sz="2800" b="1" dirty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683" y="2565975"/>
            <a:ext cx="10674317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600" b="1" dirty="0">
                <a:solidFill>
                  <a:srgbClr val="FF00FF"/>
                </a:solidFill>
              </a:rPr>
              <a:t>25th National Youth Festival </a:t>
            </a:r>
            <a:r>
              <a:rPr lang="en-GB" sz="1600" b="1" dirty="0">
                <a:solidFill>
                  <a:prstClr val="black"/>
                </a:solidFill>
              </a:rPr>
              <a:t>during 12th to 19th Jan 2022. The festival has been organised by the Govt. of India through Nehru </a:t>
            </a:r>
            <a:r>
              <a:rPr lang="en-GB" sz="1600" b="1" dirty="0" err="1">
                <a:solidFill>
                  <a:prstClr val="black"/>
                </a:solidFill>
              </a:rPr>
              <a:t>Yuva</a:t>
            </a:r>
            <a:r>
              <a:rPr lang="en-GB" sz="1600" b="1" dirty="0">
                <a:solidFill>
                  <a:prstClr val="black"/>
                </a:solidFill>
              </a:rPr>
              <a:t> Kendra as part of the </a:t>
            </a:r>
            <a:r>
              <a:rPr lang="en-GB" sz="1600" b="1" dirty="0" err="1">
                <a:solidFill>
                  <a:prstClr val="black"/>
                </a:solidFill>
              </a:rPr>
              <a:t>Azadi</a:t>
            </a:r>
            <a:r>
              <a:rPr lang="en-GB" sz="1600" b="1" dirty="0">
                <a:solidFill>
                  <a:prstClr val="black"/>
                </a:solidFill>
              </a:rPr>
              <a:t> </a:t>
            </a:r>
            <a:r>
              <a:rPr lang="en-GB" sz="1600" b="1" dirty="0" err="1">
                <a:solidFill>
                  <a:prstClr val="black"/>
                </a:solidFill>
              </a:rPr>
              <a:t>ki</a:t>
            </a:r>
            <a:r>
              <a:rPr lang="en-GB" sz="1600" b="1" dirty="0">
                <a:solidFill>
                  <a:prstClr val="black"/>
                </a:solidFill>
              </a:rPr>
              <a:t> </a:t>
            </a:r>
            <a:r>
              <a:rPr lang="en-GB" sz="1600" b="1" dirty="0" err="1">
                <a:solidFill>
                  <a:prstClr val="black"/>
                </a:solidFill>
              </a:rPr>
              <a:t>Amrit</a:t>
            </a:r>
            <a:r>
              <a:rPr lang="en-GB" sz="1600" b="1" dirty="0">
                <a:solidFill>
                  <a:prstClr val="black"/>
                </a:solidFill>
              </a:rPr>
              <a:t> </a:t>
            </a:r>
            <a:r>
              <a:rPr lang="en-GB" sz="1600" b="1" dirty="0" err="1">
                <a:solidFill>
                  <a:prstClr val="black"/>
                </a:solidFill>
              </a:rPr>
              <a:t>Mahotsav</a:t>
            </a:r>
            <a:r>
              <a:rPr lang="en-GB" sz="1600" b="1" dirty="0">
                <a:solidFill>
                  <a:prstClr val="black"/>
                </a:solidFill>
              </a:rPr>
              <a:t> marking the 75th year of Independence</a:t>
            </a:r>
            <a:endParaRPr lang="en-US" sz="1600" b="1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b="1" dirty="0" err="1">
                <a:solidFill>
                  <a:srgbClr val="FF00FF"/>
                </a:solidFill>
              </a:rPr>
              <a:t>Azadi</a:t>
            </a:r>
            <a:r>
              <a:rPr lang="en-US" sz="1600" b="1" dirty="0">
                <a:solidFill>
                  <a:srgbClr val="FF00FF"/>
                </a:solidFill>
              </a:rPr>
              <a:t> </a:t>
            </a:r>
            <a:r>
              <a:rPr lang="en-US" sz="1600" b="1" dirty="0" err="1">
                <a:solidFill>
                  <a:srgbClr val="FF00FF"/>
                </a:solidFill>
              </a:rPr>
              <a:t>Ka</a:t>
            </a:r>
            <a:r>
              <a:rPr lang="en-US" sz="1600" b="1" dirty="0">
                <a:solidFill>
                  <a:srgbClr val="FF00FF"/>
                </a:solidFill>
              </a:rPr>
              <a:t> </a:t>
            </a:r>
            <a:r>
              <a:rPr lang="en-US" sz="1600" b="1" dirty="0" err="1">
                <a:solidFill>
                  <a:srgbClr val="FF00FF"/>
                </a:solidFill>
              </a:rPr>
              <a:t>Amrit</a:t>
            </a:r>
            <a:r>
              <a:rPr lang="en-US" sz="1600" b="1" dirty="0">
                <a:solidFill>
                  <a:srgbClr val="FF00FF"/>
                </a:solidFill>
              </a:rPr>
              <a:t> </a:t>
            </a:r>
            <a:r>
              <a:rPr lang="en-US" sz="1600" b="1" dirty="0" err="1">
                <a:solidFill>
                  <a:srgbClr val="FF00FF"/>
                </a:solidFill>
              </a:rPr>
              <a:t>Mahotsav</a:t>
            </a:r>
            <a:r>
              <a:rPr lang="en-US" sz="1600" b="1" dirty="0">
                <a:solidFill>
                  <a:srgbClr val="FF00FF"/>
                </a:solidFill>
              </a:rPr>
              <a:t> 2021, </a:t>
            </a:r>
            <a:r>
              <a:rPr lang="en-US" sz="1600" b="1" dirty="0">
                <a:solidFill>
                  <a:prstClr val="black"/>
                </a:solidFill>
              </a:rPr>
              <a:t>official 75 years of Indian Independence conducted by District Administration, Govt. of Andhra Pradesh on </a:t>
            </a:r>
            <a:r>
              <a:rPr lang="en-US" sz="1600" b="1" dirty="0">
                <a:solidFill>
                  <a:srgbClr val="00B0F0"/>
                </a:solidFill>
              </a:rPr>
              <a:t>26th, 27th November 2021.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</a:rPr>
              <a:t>First Prize for Rock Band </a:t>
            </a:r>
            <a:r>
              <a:rPr lang="en-US" sz="1600" b="1" dirty="0">
                <a:solidFill>
                  <a:prstClr val="black"/>
                </a:solidFill>
              </a:rPr>
              <a:t>: N. </a:t>
            </a:r>
            <a:r>
              <a:rPr lang="en-US" sz="1600" b="1" dirty="0" err="1">
                <a:solidFill>
                  <a:prstClr val="black"/>
                </a:solidFill>
              </a:rPr>
              <a:t>Lohita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Datta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Bharathi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Chaitanya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Jyostna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Danya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Lahari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Mahohar</a:t>
            </a:r>
            <a:r>
              <a:rPr lang="en-US" sz="1600" b="1" dirty="0">
                <a:solidFill>
                  <a:prstClr val="black"/>
                </a:solidFill>
              </a:rPr>
              <a:t> and  </a:t>
            </a:r>
            <a:r>
              <a:rPr lang="en-US" sz="1600" b="1" dirty="0" err="1">
                <a:solidFill>
                  <a:prstClr val="black"/>
                </a:solidFill>
              </a:rPr>
              <a:t>Sarnya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</a:rPr>
              <a:t>First Prize in </a:t>
            </a:r>
            <a:r>
              <a:rPr lang="en-US" sz="1600" b="1" dirty="0" err="1">
                <a:solidFill>
                  <a:srgbClr val="FF0000"/>
                </a:solidFill>
              </a:rPr>
              <a:t>Prajwala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Geetam</a:t>
            </a:r>
            <a:r>
              <a:rPr lang="en-US" sz="1600" b="1" dirty="0">
                <a:solidFill>
                  <a:srgbClr val="FF0000"/>
                </a:solidFill>
              </a:rPr>
              <a:t> (Group Song): </a:t>
            </a:r>
            <a:r>
              <a:rPr lang="en-US" sz="1600" b="1" dirty="0">
                <a:solidFill>
                  <a:prstClr val="black"/>
                </a:solidFill>
              </a:rPr>
              <a:t>V. </a:t>
            </a:r>
            <a:r>
              <a:rPr lang="en-US" sz="1600" b="1" dirty="0" err="1">
                <a:solidFill>
                  <a:prstClr val="black"/>
                </a:solidFill>
              </a:rPr>
              <a:t>Tanmai</a:t>
            </a:r>
            <a:r>
              <a:rPr lang="en-US" sz="1600" b="1" dirty="0">
                <a:solidFill>
                  <a:prstClr val="black"/>
                </a:solidFill>
              </a:rPr>
              <a:t>, S. </a:t>
            </a:r>
            <a:r>
              <a:rPr lang="en-US" sz="1600" b="1" dirty="0" err="1">
                <a:solidFill>
                  <a:prstClr val="black"/>
                </a:solidFill>
              </a:rPr>
              <a:t>Srivalli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suma</a:t>
            </a:r>
            <a:r>
              <a:rPr lang="en-US" sz="1600" b="1" dirty="0">
                <a:solidFill>
                  <a:prstClr val="black"/>
                </a:solidFill>
              </a:rPr>
              <a:t>, K. </a:t>
            </a:r>
            <a:r>
              <a:rPr lang="en-US" sz="1600" b="1" dirty="0" err="1">
                <a:solidFill>
                  <a:prstClr val="black"/>
                </a:solidFill>
              </a:rPr>
              <a:t>Teja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sri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K.Vara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lakshmi</a:t>
            </a:r>
            <a:r>
              <a:rPr lang="en-US" sz="1600" b="1" dirty="0">
                <a:solidFill>
                  <a:prstClr val="black"/>
                </a:solidFill>
              </a:rPr>
              <a:t>, K. </a:t>
            </a:r>
            <a:r>
              <a:rPr lang="en-US" sz="1600" b="1" dirty="0" err="1">
                <a:solidFill>
                  <a:prstClr val="black"/>
                </a:solidFill>
              </a:rPr>
              <a:t>Haritha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</a:rPr>
              <a:t>Second Prize in </a:t>
            </a:r>
            <a:r>
              <a:rPr lang="en-US" sz="1600" b="1" dirty="0" err="1">
                <a:solidFill>
                  <a:srgbClr val="FF0000"/>
                </a:solidFill>
              </a:rPr>
              <a:t>Rangoli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: D. Siva </a:t>
            </a:r>
            <a:r>
              <a:rPr lang="en-US" sz="1600" b="1" dirty="0" err="1">
                <a:solidFill>
                  <a:prstClr val="black"/>
                </a:solidFill>
              </a:rPr>
              <a:t>Jyothi</a:t>
            </a:r>
            <a:r>
              <a:rPr lang="en-US" sz="1600" b="1" dirty="0">
                <a:solidFill>
                  <a:prstClr val="black"/>
                </a:solidFill>
              </a:rPr>
              <a:t> of EEE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</a:rPr>
              <a:t>Second Prize in Solo Singing </a:t>
            </a:r>
            <a:r>
              <a:rPr lang="en-US" sz="1600" b="1" dirty="0">
                <a:solidFill>
                  <a:prstClr val="black"/>
                </a:solidFill>
              </a:rPr>
              <a:t>:  K. </a:t>
            </a:r>
            <a:r>
              <a:rPr lang="en-US" sz="1600" b="1" dirty="0" err="1">
                <a:solidFill>
                  <a:prstClr val="black"/>
                </a:solidFill>
              </a:rPr>
              <a:t>Haritha</a:t>
            </a:r>
            <a:r>
              <a:rPr lang="en-US" sz="1600" b="1" dirty="0">
                <a:solidFill>
                  <a:prstClr val="black"/>
                </a:solidFill>
              </a:rPr>
              <a:t> of CSE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</a:rPr>
              <a:t>Second Prize in Clay </a:t>
            </a:r>
            <a:r>
              <a:rPr lang="en-US" sz="1600" b="1" dirty="0" err="1">
                <a:solidFill>
                  <a:srgbClr val="FF0000"/>
                </a:solidFill>
              </a:rPr>
              <a:t>Modelling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: Y. </a:t>
            </a:r>
            <a:r>
              <a:rPr lang="en-US" sz="1600" b="1" dirty="0" err="1">
                <a:solidFill>
                  <a:prstClr val="black"/>
                </a:solidFill>
              </a:rPr>
              <a:t>Tejaswi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</a:rPr>
              <a:t>Second Prize in Mono Action </a:t>
            </a:r>
            <a:r>
              <a:rPr lang="en-US" sz="1600" b="1" dirty="0">
                <a:solidFill>
                  <a:prstClr val="black"/>
                </a:solidFill>
              </a:rPr>
              <a:t>: Shankar </a:t>
            </a:r>
            <a:r>
              <a:rPr lang="en-US" sz="1600" b="1" dirty="0" err="1">
                <a:solidFill>
                  <a:prstClr val="black"/>
                </a:solidFill>
              </a:rPr>
              <a:t>Maha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Teja</a:t>
            </a:r>
            <a:endParaRPr lang="en-US" sz="1600" b="1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600" b="1" dirty="0">
                <a:solidFill>
                  <a:srgbClr val="FF0000"/>
                </a:solidFill>
              </a:rPr>
              <a:t>First Prize in Solo Patriotic Singing : </a:t>
            </a:r>
            <a:r>
              <a:rPr lang="en-US" sz="1600" b="1" dirty="0">
                <a:solidFill>
                  <a:prstClr val="black"/>
                </a:solidFill>
              </a:rPr>
              <a:t>P.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Aditya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600" b="1" dirty="0">
                <a:solidFill>
                  <a:prstClr val="black"/>
                </a:solidFill>
              </a:rPr>
              <a:t>	in </a:t>
            </a:r>
            <a:r>
              <a:rPr lang="en-US" sz="1600" b="1" dirty="0" err="1">
                <a:solidFill>
                  <a:srgbClr val="FF00FF"/>
                </a:solidFill>
              </a:rPr>
              <a:t>Azadi</a:t>
            </a:r>
            <a:r>
              <a:rPr lang="en-US" sz="1600" b="1" dirty="0">
                <a:solidFill>
                  <a:srgbClr val="FF00FF"/>
                </a:solidFill>
              </a:rPr>
              <a:t> </a:t>
            </a:r>
            <a:r>
              <a:rPr lang="en-US" sz="1600" b="1" dirty="0" err="1">
                <a:solidFill>
                  <a:srgbClr val="FF00FF"/>
                </a:solidFill>
              </a:rPr>
              <a:t>ka</a:t>
            </a:r>
            <a:r>
              <a:rPr lang="en-US" sz="1600" b="1" dirty="0">
                <a:solidFill>
                  <a:srgbClr val="FF00FF"/>
                </a:solidFill>
              </a:rPr>
              <a:t> </a:t>
            </a:r>
            <a:r>
              <a:rPr lang="en-US" sz="1600" b="1" dirty="0" err="1">
                <a:solidFill>
                  <a:srgbClr val="FF00FF"/>
                </a:solidFill>
              </a:rPr>
              <a:t>Amrit</a:t>
            </a:r>
            <a:r>
              <a:rPr lang="en-US" sz="1600" b="1" dirty="0">
                <a:solidFill>
                  <a:srgbClr val="FF00FF"/>
                </a:solidFill>
              </a:rPr>
              <a:t> </a:t>
            </a:r>
            <a:r>
              <a:rPr lang="en-US" sz="1600" b="1" dirty="0" err="1">
                <a:solidFill>
                  <a:srgbClr val="FF00FF"/>
                </a:solidFill>
              </a:rPr>
              <a:t>Mahotsav</a:t>
            </a:r>
            <a:r>
              <a:rPr lang="en-US" sz="1600" b="1" dirty="0">
                <a:solidFill>
                  <a:srgbClr val="FF00FF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Event held at GVR Government College for Music and Dance on </a:t>
            </a:r>
            <a:r>
              <a:rPr lang="en-US" sz="1600" b="1" dirty="0">
                <a:solidFill>
                  <a:srgbClr val="00B0F0"/>
                </a:solidFill>
              </a:rPr>
              <a:t>02-10-2021</a:t>
            </a:r>
          </a:p>
        </p:txBody>
      </p:sp>
    </p:spTree>
    <p:extLst>
      <p:ext uri="{BB962C8B-B14F-4D97-AF65-F5344CB8AC3E}">
        <p14:creationId xmlns:p14="http://schemas.microsoft.com/office/powerpoint/2010/main" val="3109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295400"/>
            <a:ext cx="10097046" cy="3344505"/>
          </a:xfrm>
        </p:spPr>
        <p:txBody>
          <a:bodyPr/>
          <a:lstStyle/>
          <a:p>
            <a:pPr marL="12700" marR="5080">
              <a:spcAft>
                <a:spcPts val="1000"/>
              </a:spcAft>
              <a:buClr>
                <a:prstClr val="black"/>
              </a:buClr>
              <a:buSzPct val="114285"/>
            </a:pPr>
            <a:endParaRPr lang="en-US" sz="2800" b="1" dirty="0" smtClean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spcAft>
                <a:spcPts val="1000"/>
              </a:spcAft>
              <a:buClr>
                <a:prstClr val="black"/>
              </a:buClr>
              <a:buSzPct val="114285"/>
            </a:pPr>
            <a:r>
              <a:rPr lang="en-US" sz="3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Issues open for discussion</a:t>
            </a:r>
            <a:r>
              <a:rPr lang="en-US" sz="3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" marR="5080" lvl="0">
              <a:spcAft>
                <a:spcPts val="1000"/>
              </a:spcAft>
              <a:buClr>
                <a:prstClr val="black"/>
              </a:buClr>
              <a:buSzPct val="114285"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 training to support staff (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&amp; Non-Technical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 </a:t>
            </a:r>
          </a:p>
          <a:p>
            <a:pPr marL="12700" marR="5080" lvl="0">
              <a:spcAft>
                <a:spcPts val="1000"/>
              </a:spcAft>
              <a:buClr>
                <a:prstClr val="black"/>
              </a:buClr>
              <a:buSzPct val="114285"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Industrial Training to faculty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3</a:t>
            </a:r>
            <a:r>
              <a:rPr lang="en-US" sz="2800" dirty="0" smtClean="0">
                <a:solidFill>
                  <a:schemeClr val="tx1"/>
                </a:solidFill>
              </a:rPr>
              <a:t>) </a:t>
            </a:r>
            <a:r>
              <a:rPr lang="en-US" sz="2800" dirty="0">
                <a:solidFill>
                  <a:schemeClr val="tx1"/>
                </a:solidFill>
              </a:rPr>
              <a:t>Any other item with the permission of Chairperson.</a:t>
            </a:r>
          </a:p>
          <a:p>
            <a:endParaRPr lang="en-US" dirty="0" smtClean="0"/>
          </a:p>
        </p:txBody>
      </p:sp>
      <p:sp>
        <p:nvSpPr>
          <p:cNvPr id="4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500" spc="-5" dirty="0">
                <a:solidFill>
                  <a:prstClr val="black"/>
                </a:solidFill>
                <a:latin typeface="Garamond"/>
                <a:cs typeface="Garamond"/>
              </a:rPr>
              <a:t>                                             </a:t>
            </a:r>
            <a:r>
              <a:rPr lang="en-US" b="1" spc="-5" dirty="0">
                <a:solidFill>
                  <a:prstClr val="black"/>
                </a:solidFill>
                <a:latin typeface="Garamond"/>
                <a:cs typeface="Garamond"/>
              </a:rPr>
              <a:t>Issues open for discussion</a:t>
            </a:r>
            <a:endParaRPr lang="en-US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25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16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Feb. 2022.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6104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95288" y="6618248"/>
            <a:ext cx="57683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9"/>
              </a:lnSpc>
              <a:tabLst>
                <a:tab pos="2212975" algn="l"/>
                <a:tab pos="5755005" algn="l"/>
              </a:tabLst>
            </a:pPr>
            <a:r>
              <a:rPr u="heavy" dirty="0">
                <a:solidFill>
                  <a:srgbClr val="FF0000"/>
                </a:solidFill>
                <a:latin typeface="Garamond"/>
                <a:cs typeface="Garamond"/>
              </a:rPr>
              <a:t> 	</a:t>
            </a:r>
            <a:r>
              <a:rPr u="heavy" spc="-5" dirty="0">
                <a:solidFill>
                  <a:srgbClr val="FF0000"/>
                </a:solidFill>
                <a:latin typeface="Garamond"/>
                <a:cs typeface="Garamond"/>
              </a:rPr>
              <a:t>Any other</a:t>
            </a:r>
            <a:r>
              <a:rPr u="heavy" spc="-8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u="heavy" spc="-5" dirty="0">
                <a:solidFill>
                  <a:srgbClr val="FF0000"/>
                </a:solidFill>
                <a:latin typeface="Garamond"/>
                <a:cs typeface="Garamond"/>
              </a:rPr>
              <a:t>item	</a:t>
            </a:r>
            <a:endParaRPr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500" spc="-5" dirty="0">
                <a:solidFill>
                  <a:prstClr val="black"/>
                </a:solidFill>
                <a:latin typeface="Garamond"/>
                <a:cs typeface="Garamond"/>
              </a:rPr>
              <a:t>                                             </a:t>
            </a:r>
            <a:r>
              <a:rPr lang="en-US" b="1" spc="-5" dirty="0" smtClean="0">
                <a:solidFill>
                  <a:prstClr val="black"/>
                </a:solidFill>
                <a:latin typeface="Garamond"/>
                <a:cs typeface="Garamond"/>
              </a:rPr>
              <a:t>Training to supporting staff</a:t>
            </a:r>
            <a:endParaRPr lang="en-US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609600"/>
            <a:ext cx="10548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>
              <a:spcAft>
                <a:spcPts val="1000"/>
              </a:spcAft>
              <a:buClr>
                <a:prstClr val="black"/>
              </a:buClr>
              <a:buSzPct val="114285"/>
            </a:pP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1. Regular </a:t>
            </a:r>
            <a:r>
              <a:rPr lang="en-US" sz="2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training to support staff (</a:t>
            </a:r>
            <a:r>
              <a:rPr lang="en-US" sz="24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Technical &amp; </a:t>
            </a:r>
            <a:r>
              <a:rPr lang="en-US" sz="24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Non-Technical/ Admin.</a:t>
            </a: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b="1" dirty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1599" y="1219200"/>
            <a:ext cx="10439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Intension: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Proper </a:t>
            </a:r>
            <a:r>
              <a:rPr lang="en-US" sz="2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maintenance </a:t>
            </a:r>
            <a:r>
              <a:rPr lang="en-US" sz="2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of equipment </a:t>
            </a:r>
            <a:r>
              <a:rPr lang="en-U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including servicing &amp; repairs</a:t>
            </a:r>
            <a:endParaRPr lang="en-US" sz="2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Reduce </a:t>
            </a:r>
            <a:r>
              <a:rPr lang="en-US" sz="2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maintenance cost </a:t>
            </a:r>
            <a:r>
              <a:rPr lang="en-US" sz="2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of Laboratories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Better </a:t>
            </a:r>
            <a:r>
              <a:rPr lang="en-U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knowledge about equipment leads </a:t>
            </a:r>
            <a:r>
              <a:rPr lang="en-US" sz="2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better guidance to students</a:t>
            </a:r>
            <a:r>
              <a:rPr lang="en-U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Technicians with enhanced skills </a:t>
            </a:r>
            <a:r>
              <a:rPr lang="en-US" sz="2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pursue </a:t>
            </a:r>
            <a:r>
              <a:rPr lang="en-US" sz="2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jobs in better </a:t>
            </a:r>
            <a:r>
              <a:rPr lang="en-US" sz="2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way.</a:t>
            </a:r>
            <a:endParaRPr lang="en-US" sz="2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Perform </a:t>
            </a:r>
            <a:r>
              <a:rPr lang="en-US" sz="2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jobs</a:t>
            </a:r>
            <a:r>
              <a:rPr lang="en-U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faster without </a:t>
            </a:r>
            <a:r>
              <a:rPr lang="en-US" sz="2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mistakes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Training in </a:t>
            </a:r>
            <a:r>
              <a:rPr lang="en-US" sz="2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ever changing software </a:t>
            </a:r>
            <a:r>
              <a:rPr lang="en-U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is must to meet the requirements of HEI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In-depth information of equipment may lead to </a:t>
            </a:r>
            <a:r>
              <a:rPr lang="en-US" sz="22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innovations</a:t>
            </a:r>
            <a:r>
              <a:rPr lang="en-US" sz="22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/ creativity in Labs. 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Receive the </a:t>
            </a:r>
            <a:r>
              <a:rPr lang="en-US" sz="22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customers </a:t>
            </a:r>
            <a:r>
              <a:rPr lang="en-US" sz="22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 better way at reception counters / </a:t>
            </a:r>
            <a:r>
              <a:rPr lang="en-US" sz="22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Admin. Blocks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Communication skills </a:t>
            </a:r>
            <a:r>
              <a:rPr lang="en-US" sz="22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help in handling the people in better way.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Trained </a:t>
            </a:r>
            <a:r>
              <a:rPr lang="en-US" sz="2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human resource will be an </a:t>
            </a:r>
            <a:r>
              <a:rPr lang="en-US" sz="22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investment</a:t>
            </a:r>
            <a:r>
              <a:rPr lang="en-US" sz="2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 Higher Education Institutions</a:t>
            </a:r>
            <a:endParaRPr lang="en-US" sz="2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NAAC </a:t>
            </a:r>
            <a:r>
              <a:rPr lang="en-US" sz="2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requirement</a:t>
            </a:r>
          </a:p>
        </p:txBody>
      </p:sp>
      <p:sp>
        <p:nvSpPr>
          <p:cNvPr id="13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25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16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Feb. 2022.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5666300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7106" y="990600"/>
            <a:ext cx="1051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>
              <a:spcAft>
                <a:spcPts val="1000"/>
              </a:spcAft>
              <a:buClr>
                <a:prstClr val="black"/>
              </a:buClr>
              <a:buSzPct val="114285"/>
            </a:pP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1. Regular </a:t>
            </a:r>
            <a:r>
              <a:rPr lang="en-US" sz="2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training to support staff </a:t>
            </a: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Technical &amp; Non-Technical/ Admin</a:t>
            </a: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).  </a:t>
            </a:r>
            <a:endParaRPr lang="en-US" sz="2800" b="1" dirty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4842" y="566389"/>
            <a:ext cx="5150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>
              <a:spcBef>
                <a:spcPts val="1220"/>
              </a:spcBef>
              <a:buClr>
                <a:srgbClr val="0F6FC6"/>
              </a:buClr>
              <a:buSzPct val="114285"/>
              <a:tabLst>
                <a:tab pos="298450" algn="l"/>
              </a:tabLst>
            </a:pP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Issues open for discussion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557986"/>
              </p:ext>
            </p:extLst>
          </p:nvPr>
        </p:nvGraphicFramePr>
        <p:xfrm>
          <a:off x="1213509" y="1460097"/>
          <a:ext cx="9782794" cy="4709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4993"/>
                <a:gridCol w="2111586"/>
                <a:gridCol w="811650"/>
                <a:gridCol w="1228913"/>
                <a:gridCol w="1228913"/>
                <a:gridCol w="1228913"/>
                <a:gridCol w="1228913"/>
                <a:gridCol w="1228913"/>
              </a:tblGrid>
              <a:tr h="1524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S. No.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Departments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No. of staff attended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2018-19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2019-20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2020-21</a:t>
                      </a:r>
                      <a:endParaRPr lang="en-IN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Tech.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Non-tech</a:t>
                      </a:r>
                      <a:endParaRPr lang="en-IN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Tech.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Non-tech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Tech.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Non-tech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ECE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--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--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--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--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IT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--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--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--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4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--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CSE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7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--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6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--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EIE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--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EEE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8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--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6.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ME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--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--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1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7.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CE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--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--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--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8.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MCA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--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9.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MBA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--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--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--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10.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Science &amp; Humanities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--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--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--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--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1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11.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Admin. staff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--</a:t>
                      </a: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--</a:t>
                      </a: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--</a:t>
                      </a: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25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16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Feb. 2022.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5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500" spc="-5" dirty="0">
                <a:solidFill>
                  <a:prstClr val="black"/>
                </a:solidFill>
                <a:latin typeface="Garamond"/>
                <a:cs typeface="Garamond"/>
              </a:rPr>
              <a:t>                                             </a:t>
            </a:r>
            <a:r>
              <a:rPr lang="en-US" b="1" spc="-5" dirty="0" smtClean="0">
                <a:solidFill>
                  <a:prstClr val="black"/>
                </a:solidFill>
                <a:latin typeface="Garamond"/>
                <a:cs typeface="Garamond"/>
              </a:rPr>
              <a:t>Training to supporting staff</a:t>
            </a:r>
            <a:endParaRPr lang="en-US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57890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8263" y="1066800"/>
            <a:ext cx="10550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>
              <a:spcAft>
                <a:spcPts val="1000"/>
              </a:spcAft>
              <a:buClr>
                <a:prstClr val="black"/>
              </a:buClr>
              <a:buSzPct val="114285"/>
            </a:pP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1. Regular </a:t>
            </a:r>
            <a:r>
              <a:rPr lang="en-US" sz="2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training to support staff </a:t>
            </a: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Technical &amp; Non-Technical/ </a:t>
            </a:r>
            <a:r>
              <a:rPr lang="en-US" sz="24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Admin.</a:t>
            </a: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 </a:t>
            </a:r>
            <a:endParaRPr lang="en-US" sz="2800" b="1" dirty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7186" y="609600"/>
            <a:ext cx="5150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>
              <a:spcBef>
                <a:spcPts val="1220"/>
              </a:spcBef>
              <a:buClr>
                <a:srgbClr val="0F6FC6"/>
              </a:buClr>
              <a:buSzPct val="114285"/>
              <a:tabLst>
                <a:tab pos="298450" algn="l"/>
              </a:tabLst>
            </a:pP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Issues open for discussion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808262" y="1601280"/>
            <a:ext cx="5973538" cy="472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Guidelines</a:t>
            </a:r>
            <a:endParaRPr lang="en-IN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200" b="1" dirty="0">
                <a:solidFill>
                  <a:srgbClr val="2211FF"/>
                </a:solidFill>
                <a:ea typeface="Calibri"/>
                <a:cs typeface="Times New Roman"/>
              </a:rPr>
              <a:t>A)Training for Technical Staff</a:t>
            </a:r>
            <a:endParaRPr lang="en-IN" sz="2200" dirty="0">
              <a:solidFill>
                <a:srgbClr val="2211FF"/>
              </a:solidFill>
              <a:ea typeface="Calibri"/>
              <a:cs typeface="Times New Roman"/>
            </a:endParaRPr>
          </a:p>
          <a:p>
            <a:pPr marL="179388" lvl="0" indent="-179388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sz="2000" b="1" dirty="0">
                <a:ea typeface="Calibri"/>
                <a:cs typeface="Times New Roman"/>
              </a:rPr>
              <a:t>Frequency of </a:t>
            </a:r>
            <a:r>
              <a:rPr lang="en-US" sz="2000" b="1" dirty="0" smtClean="0">
                <a:ea typeface="Calibri"/>
                <a:cs typeface="Times New Roman"/>
              </a:rPr>
              <a:t>training programs</a:t>
            </a:r>
            <a:endParaRPr lang="en-IN" sz="2000" b="1" dirty="0">
              <a:ea typeface="Calibri"/>
              <a:cs typeface="Times New Roman"/>
            </a:endParaRPr>
          </a:p>
          <a:p>
            <a:pPr marL="269875">
              <a:lnSpc>
                <a:spcPct val="115000"/>
              </a:lnSpc>
              <a:spcAft>
                <a:spcPts val="600"/>
              </a:spcAft>
            </a:pPr>
            <a:r>
              <a:rPr lang="en-US" sz="1200" dirty="0">
                <a:ea typeface="Calibri"/>
                <a:cs typeface="Times New Roman"/>
              </a:rPr>
              <a:t> - </a:t>
            </a:r>
            <a:r>
              <a:rPr lang="en-US" sz="1600" b="1" dirty="0">
                <a:ea typeface="Calibri"/>
                <a:cs typeface="Times New Roman"/>
              </a:rPr>
              <a:t>Yearly once / twice (</a:t>
            </a:r>
            <a:r>
              <a:rPr lang="en-US" sz="1600" dirty="0">
                <a:ea typeface="Calibri"/>
                <a:cs typeface="Times New Roman"/>
              </a:rPr>
              <a:t>depending on the </a:t>
            </a:r>
            <a:r>
              <a:rPr lang="en-US" sz="1600" dirty="0" smtClean="0">
                <a:ea typeface="Calibri"/>
                <a:cs typeface="Times New Roman"/>
              </a:rPr>
              <a:t>necessity</a:t>
            </a:r>
            <a:r>
              <a:rPr lang="en-US" sz="1600" b="1" dirty="0" smtClean="0">
                <a:ea typeface="Calibri"/>
                <a:cs typeface="Times New Roman"/>
              </a:rPr>
              <a:t>) </a:t>
            </a:r>
            <a:endParaRPr lang="en-IN" sz="1600" b="1" dirty="0">
              <a:ea typeface="Calibri"/>
              <a:cs typeface="Times New Roman"/>
            </a:endParaRPr>
          </a:p>
          <a:p>
            <a:pPr marL="179388" lvl="0" indent="-179388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sz="2000" b="1" dirty="0">
                <a:ea typeface="Calibri"/>
                <a:cs typeface="Times New Roman"/>
              </a:rPr>
              <a:t>Training on</a:t>
            </a:r>
            <a:endParaRPr lang="en-IN" sz="2000" b="1" dirty="0">
              <a:ea typeface="Calibri"/>
              <a:cs typeface="Times New Roman"/>
            </a:endParaRPr>
          </a:p>
          <a:p>
            <a:pPr marL="358775" lvl="0" indent="-88900">
              <a:spcAft>
                <a:spcPts val="0"/>
              </a:spcAft>
              <a:buFont typeface="Calibri"/>
              <a:buChar char="-"/>
            </a:pPr>
            <a:r>
              <a:rPr lang="en-US" sz="1600" b="1" dirty="0" smtClean="0">
                <a:ea typeface="Calibri"/>
                <a:cs typeface="Times New Roman"/>
              </a:rPr>
              <a:t>Common </a:t>
            </a:r>
            <a:r>
              <a:rPr lang="en-US" sz="1600" b="1" dirty="0">
                <a:ea typeface="Calibri"/>
                <a:cs typeface="Times New Roman"/>
              </a:rPr>
              <a:t>Lab Equipment servicing &amp; maintenance </a:t>
            </a:r>
            <a:endParaRPr lang="en-IN" sz="1600" b="1" dirty="0">
              <a:ea typeface="Calibri"/>
              <a:cs typeface="Times New Roman"/>
            </a:endParaRPr>
          </a:p>
          <a:p>
            <a:pPr marL="358775" lvl="0" indent="-88900">
              <a:spcAft>
                <a:spcPts val="0"/>
              </a:spcAft>
              <a:buFont typeface="Calibri"/>
              <a:buChar char="-"/>
            </a:pPr>
            <a:r>
              <a:rPr lang="en-US" sz="1600" b="1" dirty="0">
                <a:ea typeface="Calibri"/>
                <a:cs typeface="Times New Roman"/>
              </a:rPr>
              <a:t>modern equipment</a:t>
            </a:r>
            <a:endParaRPr lang="en-IN" sz="1600" b="1" dirty="0">
              <a:ea typeface="Calibri"/>
              <a:cs typeface="Times New Roman"/>
            </a:endParaRPr>
          </a:p>
          <a:p>
            <a:pPr marL="358775" lvl="0" indent="-88900">
              <a:buFont typeface="Calibri"/>
              <a:buChar char="-"/>
            </a:pPr>
            <a:r>
              <a:rPr lang="en-US" sz="1600" b="1" dirty="0" smtClean="0">
                <a:solidFill>
                  <a:prstClr val="black"/>
                </a:solidFill>
                <a:ea typeface="Calibri"/>
                <a:cs typeface="Times New Roman"/>
              </a:rPr>
              <a:t>Maintenance of equipment Record/register in the Lab</a:t>
            </a:r>
            <a:endParaRPr lang="en-IN" sz="16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58775" lvl="0" indent="-88900">
              <a:spcAft>
                <a:spcPts val="0"/>
              </a:spcAft>
              <a:buFont typeface="Calibri"/>
              <a:buChar char="-"/>
            </a:pPr>
            <a:r>
              <a:rPr lang="en-US" sz="1600" b="1" dirty="0" smtClean="0">
                <a:ea typeface="Calibri"/>
                <a:cs typeface="Times New Roman"/>
              </a:rPr>
              <a:t>safety </a:t>
            </a:r>
            <a:r>
              <a:rPr lang="en-US" sz="1600" b="1" dirty="0">
                <a:ea typeface="Calibri"/>
                <a:cs typeface="Times New Roman"/>
              </a:rPr>
              <a:t>measures in the lab </a:t>
            </a:r>
            <a:endParaRPr lang="en-IN" sz="1600" b="1" dirty="0">
              <a:ea typeface="Calibri"/>
              <a:cs typeface="Times New Roman"/>
            </a:endParaRPr>
          </a:p>
          <a:p>
            <a:pPr marL="358775" lvl="0" indent="-88900">
              <a:spcAft>
                <a:spcPts val="0"/>
              </a:spcAft>
              <a:buFont typeface="Calibri"/>
              <a:buChar char="-"/>
            </a:pPr>
            <a:r>
              <a:rPr lang="en-US" sz="1600" b="1" dirty="0" smtClean="0">
                <a:ea typeface="Calibri"/>
                <a:cs typeface="Times New Roman"/>
              </a:rPr>
              <a:t>Computer skills, basic &amp; advanced software</a:t>
            </a:r>
            <a:endParaRPr lang="en-IN" sz="1600" b="1" dirty="0">
              <a:ea typeface="Calibri"/>
              <a:cs typeface="Times New Roman"/>
            </a:endParaRPr>
          </a:p>
          <a:p>
            <a:pPr marL="358775" lvl="0" indent="-88900">
              <a:buFont typeface="Calibri"/>
              <a:buChar char="-"/>
            </a:pPr>
            <a:r>
              <a:rPr lang="en-US" sz="1600" b="1" dirty="0" smtClean="0">
                <a:ea typeface="Calibri"/>
                <a:cs typeface="Times New Roman"/>
              </a:rPr>
              <a:t>Communication</a:t>
            </a:r>
            <a:r>
              <a:rPr lang="en-US" sz="1600" b="1" dirty="0">
                <a:ea typeface="Calibri"/>
                <a:cs typeface="Times New Roman"/>
              </a:rPr>
              <a:t> </a:t>
            </a:r>
            <a:r>
              <a:rPr lang="en-US" sz="1600" b="1" dirty="0" smtClean="0">
                <a:ea typeface="Calibri"/>
                <a:cs typeface="Times New Roman"/>
              </a:rPr>
              <a:t>&amp;</a:t>
            </a:r>
            <a:r>
              <a:rPr lang="en-US" sz="1600" b="1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1600" b="1" dirty="0">
                <a:solidFill>
                  <a:prstClr val="black"/>
                </a:solidFill>
                <a:ea typeface="Calibri"/>
                <a:cs typeface="Times New Roman"/>
              </a:rPr>
              <a:t>Human </a:t>
            </a:r>
            <a:r>
              <a:rPr lang="en-US" sz="1600" b="1" dirty="0" smtClean="0">
                <a:solidFill>
                  <a:prstClr val="black"/>
                </a:solidFill>
                <a:ea typeface="Calibri"/>
                <a:cs typeface="Times New Roman"/>
              </a:rPr>
              <a:t>values, etc.</a:t>
            </a:r>
            <a:endParaRPr lang="en-IN" sz="1600" b="1" dirty="0">
              <a:ea typeface="Calibri"/>
              <a:cs typeface="Times New Roman"/>
            </a:endParaRPr>
          </a:p>
          <a:p>
            <a:pPr marL="179388" lvl="0" indent="-179388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sz="2000" b="1" dirty="0">
                <a:ea typeface="Calibri"/>
                <a:cs typeface="Times New Roman"/>
              </a:rPr>
              <a:t>Miscellaneous</a:t>
            </a:r>
            <a:endParaRPr lang="en-IN" sz="2000" b="1" dirty="0">
              <a:ea typeface="Calibri"/>
              <a:cs typeface="Times New Roman"/>
            </a:endParaRPr>
          </a:p>
          <a:p>
            <a:pPr marL="358775" lvl="0" indent="-88900">
              <a:buFont typeface="Calibri"/>
              <a:buChar char="-"/>
            </a:pPr>
            <a:r>
              <a:rPr lang="en-US" sz="1600" b="1" dirty="0">
                <a:solidFill>
                  <a:prstClr val="black"/>
                </a:solidFill>
                <a:ea typeface="Calibri"/>
                <a:cs typeface="Times New Roman"/>
              </a:rPr>
              <a:t>Planning </a:t>
            </a:r>
            <a:r>
              <a:rPr lang="en-US" sz="1600" b="1" dirty="0" smtClean="0">
                <a:solidFill>
                  <a:prstClr val="black"/>
                </a:solidFill>
                <a:ea typeface="Calibri"/>
                <a:cs typeface="Times New Roman"/>
              </a:rPr>
              <a:t>&amp; </a:t>
            </a:r>
            <a:r>
              <a:rPr lang="en-US" sz="1600" b="1" dirty="0" smtClean="0">
                <a:ea typeface="Calibri"/>
                <a:cs typeface="Times New Roman"/>
              </a:rPr>
              <a:t>Schedule of trainings </a:t>
            </a:r>
            <a:r>
              <a:rPr lang="en-US" sz="1600" dirty="0" smtClean="0">
                <a:ea typeface="Calibri"/>
                <a:cs typeface="Times New Roman"/>
              </a:rPr>
              <a:t>(preferable </a:t>
            </a:r>
            <a:r>
              <a:rPr lang="en-US" sz="1600" dirty="0">
                <a:ea typeface="Calibri"/>
                <a:cs typeface="Times New Roman"/>
              </a:rPr>
              <a:t>at semester </a:t>
            </a:r>
            <a:r>
              <a:rPr lang="en-US" sz="1600" dirty="0" smtClean="0">
                <a:ea typeface="Calibri"/>
                <a:cs typeface="Times New Roman"/>
              </a:rPr>
              <a:t>gaps) </a:t>
            </a:r>
            <a:r>
              <a:rPr lang="en-US" sz="1600" b="1" dirty="0" smtClean="0">
                <a:ea typeface="Calibri"/>
                <a:cs typeface="Times New Roman"/>
              </a:rPr>
              <a:t>at the beginning of AY</a:t>
            </a:r>
            <a:endParaRPr lang="en-IN" sz="1600" b="1" dirty="0">
              <a:ea typeface="Calibri"/>
              <a:cs typeface="Times New Roman"/>
            </a:endParaRPr>
          </a:p>
          <a:p>
            <a:pPr marL="358775" lvl="0" indent="-88900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en-US" sz="1600" b="1" dirty="0" smtClean="0">
                <a:ea typeface="Calibri"/>
                <a:cs typeface="Times New Roman"/>
              </a:rPr>
              <a:t>Responsibility</a:t>
            </a:r>
            <a:r>
              <a:rPr lang="en-US" sz="1600" b="1" dirty="0">
                <a:ea typeface="Calibri"/>
                <a:cs typeface="Times New Roman"/>
              </a:rPr>
              <a:t>:  Respective </a:t>
            </a:r>
            <a:r>
              <a:rPr lang="en-US" sz="1600" b="1" dirty="0" err="1" smtClean="0">
                <a:ea typeface="Calibri"/>
                <a:cs typeface="Times New Roman"/>
              </a:rPr>
              <a:t>HoD</a:t>
            </a:r>
            <a:r>
              <a:rPr lang="en-US" sz="1600" b="1" dirty="0" smtClean="0">
                <a:ea typeface="Calibri"/>
                <a:cs typeface="Times New Roman"/>
              </a:rPr>
              <a:t> in </a:t>
            </a:r>
            <a:r>
              <a:rPr lang="en-US" sz="1600" b="1" dirty="0">
                <a:ea typeface="Calibri"/>
                <a:cs typeface="Times New Roman"/>
              </a:rPr>
              <a:t>co-ordination with IQAC</a:t>
            </a:r>
            <a:endParaRPr lang="en-IN" sz="1600" b="1" dirty="0">
              <a:ea typeface="Calibri"/>
              <a:cs typeface="Times New Roman"/>
            </a:endParaRPr>
          </a:p>
          <a:p>
            <a:pPr marL="358775" lvl="0" indent="-88900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en-US" sz="1600" b="1" dirty="0" smtClean="0">
                <a:solidFill>
                  <a:prstClr val="black"/>
                </a:solidFill>
                <a:ea typeface="Calibri"/>
                <a:cs typeface="Times New Roman"/>
              </a:rPr>
              <a:t>Plan &amp; Report </a:t>
            </a:r>
            <a:r>
              <a:rPr lang="en-US" sz="1600" b="1" dirty="0" smtClean="0">
                <a:ea typeface="Calibri"/>
                <a:cs typeface="Times New Roman"/>
              </a:rPr>
              <a:t>submission to </a:t>
            </a:r>
            <a:r>
              <a:rPr lang="en-US" sz="1600" b="1" dirty="0">
                <a:ea typeface="Calibri"/>
                <a:cs typeface="Times New Roman"/>
              </a:rPr>
              <a:t>IQAC.  </a:t>
            </a:r>
            <a:endParaRPr lang="en-IN" sz="1600" b="1" dirty="0"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3199" y="1981200"/>
            <a:ext cx="5110912" cy="4168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dirty="0">
                <a:solidFill>
                  <a:srgbClr val="2211FF"/>
                </a:solidFill>
                <a:ea typeface="Calibri"/>
                <a:cs typeface="Times New Roman"/>
              </a:rPr>
              <a:t>B)Training for Non-Technical / Admin Staff</a:t>
            </a:r>
            <a:endParaRPr lang="en-IN" sz="2200" dirty="0">
              <a:solidFill>
                <a:srgbClr val="2211FF"/>
              </a:solidFill>
              <a:ea typeface="Calibri"/>
              <a:cs typeface="Times New Roman"/>
            </a:endParaRPr>
          </a:p>
          <a:p>
            <a:pPr marL="179388" lvl="0" indent="-179388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sz="2000" b="1" dirty="0">
                <a:ea typeface="Calibri"/>
                <a:cs typeface="Times New Roman"/>
              </a:rPr>
              <a:t>Frequency </a:t>
            </a:r>
            <a:r>
              <a:rPr lang="en-US" sz="2000" b="1" dirty="0" smtClean="0">
                <a:ea typeface="Calibri"/>
                <a:cs typeface="Times New Roman"/>
              </a:rPr>
              <a:t>of training programs</a:t>
            </a:r>
            <a:endParaRPr lang="en-IN" sz="2000" b="1" dirty="0">
              <a:ea typeface="Calibri"/>
              <a:cs typeface="Times New Roman"/>
            </a:endParaRPr>
          </a:p>
          <a:p>
            <a:pPr marL="358775" indent="-88900">
              <a:lnSpc>
                <a:spcPct val="115000"/>
              </a:lnSpc>
              <a:spcAft>
                <a:spcPts val="600"/>
              </a:spcAft>
            </a:pPr>
            <a:r>
              <a:rPr lang="en-US" sz="1200" dirty="0">
                <a:ea typeface="Calibri"/>
                <a:cs typeface="Times New Roman"/>
              </a:rPr>
              <a:t> </a:t>
            </a:r>
            <a:r>
              <a:rPr lang="en-US" sz="1600" dirty="0">
                <a:ea typeface="Calibri"/>
                <a:cs typeface="Times New Roman"/>
              </a:rPr>
              <a:t>- </a:t>
            </a:r>
            <a:r>
              <a:rPr lang="en-US" sz="1600" b="1" dirty="0">
                <a:ea typeface="Calibri"/>
                <a:cs typeface="Times New Roman"/>
              </a:rPr>
              <a:t>Yearly </a:t>
            </a:r>
            <a:r>
              <a:rPr lang="en-US" sz="1600" b="1" dirty="0" smtClean="0">
                <a:ea typeface="Calibri"/>
                <a:cs typeface="Times New Roman"/>
              </a:rPr>
              <a:t>twice</a:t>
            </a:r>
            <a:endParaRPr lang="en-IN" sz="1600" dirty="0">
              <a:ea typeface="Calibri"/>
              <a:cs typeface="Times New Roman"/>
            </a:endParaRPr>
          </a:p>
          <a:p>
            <a:pPr marL="179388" lvl="0" indent="-179388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sz="2000" b="1" dirty="0">
                <a:ea typeface="Calibri"/>
                <a:cs typeface="Times New Roman"/>
              </a:rPr>
              <a:t>Training </a:t>
            </a:r>
            <a:r>
              <a:rPr lang="en-US" sz="2000" b="1" dirty="0" smtClean="0">
                <a:ea typeface="Calibri"/>
                <a:cs typeface="Times New Roman"/>
              </a:rPr>
              <a:t>on</a:t>
            </a:r>
            <a:endParaRPr lang="en-IN" sz="2000" b="1" dirty="0">
              <a:ea typeface="Calibri"/>
              <a:cs typeface="Times New Roman"/>
            </a:endParaRPr>
          </a:p>
          <a:p>
            <a:pPr marL="358775" lvl="0" indent="-88900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en-US" sz="1600" b="1" dirty="0" smtClean="0">
                <a:ea typeface="Calibri"/>
                <a:cs typeface="Times New Roman"/>
              </a:rPr>
              <a:t>Computer </a:t>
            </a:r>
            <a:r>
              <a:rPr lang="en-US" sz="1600" b="1" dirty="0">
                <a:ea typeface="Calibri"/>
                <a:cs typeface="Times New Roman"/>
              </a:rPr>
              <a:t>skill / basic software </a:t>
            </a:r>
            <a:r>
              <a:rPr lang="en-US" sz="1600" dirty="0" smtClean="0">
                <a:ea typeface="Calibri"/>
                <a:cs typeface="Times New Roman"/>
              </a:rPr>
              <a:t>(MS office, XL, PPT, </a:t>
            </a:r>
            <a:r>
              <a:rPr lang="en-US" sz="1400" dirty="0" err="1" smtClean="0">
                <a:ea typeface="Calibri"/>
                <a:cs typeface="Times New Roman"/>
              </a:rPr>
              <a:t>etc</a:t>
            </a:r>
            <a:r>
              <a:rPr lang="en-US" sz="1600" dirty="0" smtClean="0">
                <a:ea typeface="Calibri"/>
                <a:cs typeface="Times New Roman"/>
              </a:rPr>
              <a:t>)</a:t>
            </a:r>
            <a:endParaRPr lang="en-IN" sz="1600" dirty="0">
              <a:ea typeface="Calibri"/>
              <a:cs typeface="Times New Roman"/>
            </a:endParaRPr>
          </a:p>
          <a:p>
            <a:pPr marL="358775" lvl="0" indent="-88900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en-US" sz="1600" b="1" dirty="0" smtClean="0">
                <a:solidFill>
                  <a:prstClr val="black"/>
                </a:solidFill>
                <a:ea typeface="Calibri"/>
                <a:cs typeface="Times New Roman"/>
              </a:rPr>
              <a:t>Human values &amp; communication</a:t>
            </a:r>
            <a:endParaRPr lang="en-IN" sz="1600" b="1" dirty="0">
              <a:ea typeface="Calibri"/>
              <a:cs typeface="Times New Roman"/>
            </a:endParaRPr>
          </a:p>
          <a:p>
            <a:pPr marL="358775" lvl="0" indent="-88900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en-US" sz="1600" b="1" dirty="0" smtClean="0">
                <a:ea typeface="Calibri"/>
                <a:cs typeface="Times New Roman"/>
              </a:rPr>
              <a:t>Report/Document writing</a:t>
            </a:r>
            <a:r>
              <a:rPr lang="en-US" sz="1600" dirty="0">
                <a:ea typeface="Calibri"/>
                <a:cs typeface="Times New Roman"/>
              </a:rPr>
              <a:t> </a:t>
            </a:r>
            <a:endParaRPr lang="en-IN" sz="1600" dirty="0">
              <a:ea typeface="Calibri"/>
              <a:cs typeface="Times New Roman"/>
            </a:endParaRPr>
          </a:p>
          <a:p>
            <a:pPr marL="179388" lvl="0" indent="-179388">
              <a:lnSpc>
                <a:spcPct val="115000"/>
              </a:lnSpc>
              <a:buFont typeface="Symbol"/>
              <a:buChar char=""/>
            </a:pPr>
            <a:r>
              <a:rPr lang="en-US" sz="2000" b="1" dirty="0">
                <a:ea typeface="Calibri"/>
                <a:cs typeface="Times New Roman"/>
              </a:rPr>
              <a:t>Miscellaneous</a:t>
            </a:r>
            <a:endParaRPr lang="en-IN" sz="2000" b="1" dirty="0">
              <a:ea typeface="Calibri"/>
              <a:cs typeface="Times New Roman"/>
            </a:endParaRPr>
          </a:p>
          <a:p>
            <a:pPr marL="358775" lvl="0" indent="-88900">
              <a:buFont typeface="Calibri"/>
              <a:buChar char="-"/>
            </a:pPr>
            <a:r>
              <a:rPr lang="en-US" sz="1600" b="1" dirty="0">
                <a:solidFill>
                  <a:prstClr val="black"/>
                </a:solidFill>
                <a:ea typeface="Calibri"/>
                <a:cs typeface="Times New Roman"/>
              </a:rPr>
              <a:t>Planning &amp; Schedule of trainings </a:t>
            </a:r>
            <a:r>
              <a:rPr lang="en-US" sz="1600" dirty="0">
                <a:solidFill>
                  <a:prstClr val="black"/>
                </a:solidFill>
                <a:ea typeface="Calibri"/>
                <a:cs typeface="Times New Roman"/>
              </a:rPr>
              <a:t>(preferable at semester gaps) </a:t>
            </a:r>
            <a:r>
              <a:rPr lang="en-US" sz="1600" b="1" dirty="0">
                <a:solidFill>
                  <a:prstClr val="black"/>
                </a:solidFill>
                <a:ea typeface="Calibri"/>
                <a:cs typeface="Times New Roman"/>
              </a:rPr>
              <a:t>at the beginning of AY</a:t>
            </a:r>
            <a:endParaRPr lang="en-IN" sz="16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73025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en-US" sz="1600" b="1" dirty="0" smtClean="0">
                <a:ea typeface="Calibri"/>
                <a:cs typeface="Times New Roman"/>
              </a:rPr>
              <a:t>Responsibility</a:t>
            </a:r>
            <a:r>
              <a:rPr lang="en-US" sz="1600" b="1" dirty="0">
                <a:ea typeface="Calibri"/>
                <a:cs typeface="Times New Roman"/>
              </a:rPr>
              <a:t>:  </a:t>
            </a:r>
            <a:r>
              <a:rPr lang="en-US" sz="1600" b="1" dirty="0" smtClean="0">
                <a:ea typeface="Calibri"/>
                <a:cs typeface="Times New Roman"/>
              </a:rPr>
              <a:t>Admin. </a:t>
            </a:r>
            <a:r>
              <a:rPr lang="en-US" sz="1600" b="1" dirty="0">
                <a:ea typeface="Calibri"/>
                <a:cs typeface="Times New Roman"/>
              </a:rPr>
              <a:t>Officer in co-ordination with IQAC </a:t>
            </a:r>
            <a:endParaRPr lang="en-IN" sz="1600" b="1" dirty="0">
              <a:ea typeface="Calibri"/>
              <a:cs typeface="Times New Roman"/>
            </a:endParaRPr>
          </a:p>
          <a:p>
            <a:pPr marL="358775" lvl="0" indent="-88900">
              <a:lnSpc>
                <a:spcPct val="115000"/>
              </a:lnSpc>
              <a:buFont typeface="Calibri"/>
              <a:buChar char="-"/>
            </a:pPr>
            <a:r>
              <a:rPr lang="en-US" sz="1600" b="1" dirty="0" smtClean="0">
                <a:solidFill>
                  <a:prstClr val="black"/>
                </a:solidFill>
                <a:ea typeface="Calibri"/>
                <a:cs typeface="Times New Roman"/>
              </a:rPr>
              <a:t>Plan &amp; Report </a:t>
            </a:r>
            <a:r>
              <a:rPr lang="en-US" sz="1600" b="1" dirty="0">
                <a:solidFill>
                  <a:prstClr val="black"/>
                </a:solidFill>
                <a:ea typeface="Calibri"/>
                <a:cs typeface="Times New Roman"/>
              </a:rPr>
              <a:t>submission to IQAC.  </a:t>
            </a:r>
            <a:endParaRPr lang="en-IN" sz="16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3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25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16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Feb. 2022.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5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500" spc="-5" dirty="0">
                <a:solidFill>
                  <a:prstClr val="black"/>
                </a:solidFill>
                <a:latin typeface="Garamond"/>
                <a:cs typeface="Garamond"/>
              </a:rPr>
              <a:t>                                             </a:t>
            </a:r>
            <a:r>
              <a:rPr lang="en-US" b="1" spc="-5" dirty="0" smtClean="0">
                <a:solidFill>
                  <a:prstClr val="black"/>
                </a:solidFill>
                <a:latin typeface="Garamond"/>
                <a:cs typeface="Garamond"/>
              </a:rPr>
              <a:t>Training to supporting staff</a:t>
            </a:r>
            <a:endParaRPr lang="en-US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6618169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295400"/>
            <a:ext cx="1082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>
              <a:spcAft>
                <a:spcPts val="1000"/>
              </a:spcAft>
              <a:buClr>
                <a:prstClr val="black"/>
              </a:buClr>
              <a:buSzPct val="114285"/>
            </a:pP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Industrial Training to faculty.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609600"/>
            <a:ext cx="5150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>
              <a:spcBef>
                <a:spcPts val="1220"/>
              </a:spcBef>
              <a:buClr>
                <a:srgbClr val="0F6FC6"/>
              </a:buClr>
              <a:buSzPct val="114285"/>
              <a:tabLst>
                <a:tab pos="298450" algn="l"/>
              </a:tabLst>
            </a:pP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Issues open for discussion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0134" y="1924050"/>
            <a:ext cx="9716260" cy="379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C0504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Intension: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 professional education,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practical tint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in every aspect of teaching-Learning is very important.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make classroom 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teaching</a:t>
            </a:r>
            <a:r>
              <a:rPr lang="en-US" sz="24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practical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effective.</a:t>
            </a:r>
            <a:endParaRPr lang="en-IN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to update them with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modern industrial trends 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and needs.</a:t>
            </a:r>
            <a:endParaRPr lang="en-IN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to upgrade 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course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content 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as per the Industry requirement.</a:t>
            </a:r>
            <a:endParaRPr lang="en-IN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Easy way of disseminating the current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trends 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and technologies of the 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industry to students, if teacher is trained.</a:t>
            </a:r>
            <a:endParaRPr lang="en-IN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25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16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Feb. 2022.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5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500" spc="-5" dirty="0">
                <a:solidFill>
                  <a:prstClr val="black"/>
                </a:solidFill>
                <a:latin typeface="Garamond"/>
                <a:cs typeface="Garamond"/>
              </a:rPr>
              <a:t>                                             </a:t>
            </a:r>
            <a:r>
              <a:rPr lang="en-US" b="1" spc="-5" dirty="0" smtClean="0">
                <a:solidFill>
                  <a:prstClr val="black"/>
                </a:solidFill>
                <a:latin typeface="Garamond"/>
                <a:cs typeface="Garamond"/>
              </a:rPr>
              <a:t>Industrial Training to Faculty</a:t>
            </a:r>
            <a:endParaRPr lang="en-US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5666300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22938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>
              <a:spcAft>
                <a:spcPts val="1000"/>
              </a:spcAft>
              <a:buClr>
                <a:prstClr val="black"/>
              </a:buClr>
              <a:buSzPct val="114285"/>
            </a:pP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Industrial Training to faculty.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685800"/>
            <a:ext cx="5150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>
              <a:spcBef>
                <a:spcPts val="1220"/>
              </a:spcBef>
              <a:buClr>
                <a:srgbClr val="0F6FC6"/>
              </a:buClr>
              <a:buSzPct val="114285"/>
              <a:tabLst>
                <a:tab pos="298450" algn="l"/>
              </a:tabLst>
            </a:pP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Issues open for discussion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466423"/>
              </p:ext>
            </p:extLst>
          </p:nvPr>
        </p:nvGraphicFramePr>
        <p:xfrm>
          <a:off x="2057400" y="1905000"/>
          <a:ext cx="7543800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"/>
                <a:gridCol w="2057400"/>
                <a:gridCol w="1600200"/>
                <a:gridCol w="1524000"/>
                <a:gridCol w="144780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S. No.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Dept.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No. of faculty attended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7081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2018-19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2019-20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2020-21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ME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ECE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EEE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12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9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28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CSE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30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21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4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r>
                        <a:rPr lang="en-US" sz="2000" dirty="0" smtClean="0">
                          <a:effectLst/>
                        </a:rPr>
                        <a:t>.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IT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4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10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r>
                        <a:rPr lang="en-US" sz="2000" dirty="0" smtClean="0">
                          <a:effectLst/>
                        </a:rPr>
                        <a:t>.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EIE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8.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MCA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9.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MBA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--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10.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Science &amp; Humanities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--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25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16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Feb. 2022.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6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500" spc="-5" dirty="0">
                <a:solidFill>
                  <a:prstClr val="black"/>
                </a:solidFill>
                <a:latin typeface="Garamond"/>
                <a:cs typeface="Garamond"/>
              </a:rPr>
              <a:t>                                             </a:t>
            </a:r>
            <a:r>
              <a:rPr lang="en-US" b="1" spc="-5" dirty="0" smtClean="0">
                <a:solidFill>
                  <a:prstClr val="black"/>
                </a:solidFill>
                <a:latin typeface="Garamond"/>
                <a:cs typeface="Garamond"/>
              </a:rPr>
              <a:t>Industrial Training to Faculty</a:t>
            </a:r>
            <a:endParaRPr lang="en-US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3739258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1400" y="381000"/>
            <a:ext cx="5257800" cy="1023139"/>
          </a:xfrm>
          <a:prstGeom prst="rect">
            <a:avLst/>
          </a:prstGeom>
        </p:spPr>
        <p:txBody>
          <a:bodyPr vert="horz" wrap="square" lIns="0" tIns="281724" rIns="0" bIns="0" rtlCol="0">
            <a:spAutoFit/>
          </a:bodyPr>
          <a:lstStyle/>
          <a:p>
            <a:pPr algn="ctr" defTabSz="457200" rtl="0">
              <a:lnSpc>
                <a:spcPct val="100000"/>
              </a:lnSpc>
              <a:spcBef>
                <a:spcPct val="0"/>
              </a:spcBef>
            </a:pPr>
            <a:r>
              <a:rPr lang="en-US" sz="4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Agenda</a:t>
            </a:r>
            <a:endParaRPr lang="en-US" sz="4800" kern="1200" dirty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521" y="2452007"/>
            <a:ext cx="11049000" cy="321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8775" marR="5080" indent="-346075">
              <a:spcAft>
                <a:spcPts val="1000"/>
              </a:spcAft>
              <a:buClr>
                <a:prstClr val="black"/>
              </a:buClr>
              <a:buSzPct val="114285"/>
              <a:buFontTx/>
              <a:buAutoNum type="arabicParenR"/>
            </a:pP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Setting 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up of Sensor based energy </a:t>
            </a: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conservation.  </a:t>
            </a:r>
            <a:endParaRPr lang="en-IN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58775" marR="5080" indent="-346075">
              <a:spcAft>
                <a:spcPts val="1000"/>
              </a:spcAft>
              <a:buClr>
                <a:prstClr val="black"/>
              </a:buClr>
              <a:buSzPct val="114285"/>
              <a:buFontTx/>
              <a:buAutoNum type="arabicParenR"/>
            </a:pP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Initiating Energy audit in the </a:t>
            </a: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campus.</a:t>
            </a:r>
            <a:endParaRPr lang="en-IN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58775" marR="5080" indent="-346075">
              <a:spcAft>
                <a:spcPts val="1000"/>
              </a:spcAft>
              <a:buClr>
                <a:prstClr val="black"/>
              </a:buClr>
              <a:buSzPct val="114285"/>
              <a:buFontTx/>
              <a:buAutoNum type="arabicParenR"/>
            </a:pP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Planning of sports &amp; cultural events to be </a:t>
            </a: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organized; Promotion 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students for State &amp; National level </a:t>
            </a: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competitions &amp; awards / medals </a:t>
            </a: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received.</a:t>
            </a:r>
            <a:endParaRPr lang="en-US" sz="20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" marR="5080" lvl="0">
              <a:buClr>
                <a:prstClr val="black"/>
              </a:buClr>
              <a:buSzPct val="114285"/>
            </a:pPr>
            <a:r>
              <a:rPr lang="en-US" sz="2800" b="1" kern="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kern="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Issues open for discussion.</a:t>
            </a:r>
            <a:endParaRPr lang="en-US" sz="2400" b="1" kern="0" dirty="0">
              <a:solidFill>
                <a:srgbClr val="11620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" marR="5080" lvl="0">
              <a:buClr>
                <a:prstClr val="black"/>
              </a:buClr>
              <a:buSzPct val="114285"/>
            </a:pPr>
            <a:r>
              <a:rPr lang="en-US" sz="2200" b="1" kern="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2200" b="1" kern="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Regular training to support staff (Technical &amp; </a:t>
            </a:r>
            <a:r>
              <a:rPr lang="en-US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Non-Technical / Admin. Staff).  </a:t>
            </a:r>
            <a:endParaRPr lang="en-US" sz="24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 marR="5080" lvl="0">
              <a:buClr>
                <a:prstClr val="black"/>
              </a:buClr>
              <a:buSzPct val="114285"/>
            </a:pPr>
            <a:r>
              <a:rPr lang="en-US" sz="2400" b="1" kern="0" dirty="0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2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Industrial Training to faculty.</a:t>
            </a:r>
          </a:p>
          <a:p>
            <a:pPr lvl="0"/>
            <a:r>
              <a:rPr lang="en-US" sz="2400" kern="0" dirty="0">
                <a:solidFill>
                  <a:prstClr val="black"/>
                </a:solidFill>
                <a:latin typeface="Times New Roman"/>
                <a:cs typeface="Times New Roman"/>
              </a:rPr>
              <a:t>3) Any other item with the permission of Chairperson</a:t>
            </a:r>
            <a:r>
              <a:rPr lang="en-US" sz="2400" kern="0" dirty="0" smtClean="0">
                <a:solidFill>
                  <a:prstClr val="black"/>
                </a:solidFill>
                <a:latin typeface="Times New Roman"/>
                <a:cs typeface="Times New Roman"/>
              </a:rPr>
              <a:t>.  </a:t>
            </a:r>
            <a:endParaRPr lang="en-US" sz="2400" kern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Agenda</a:t>
            </a:r>
            <a:endParaRPr sz="1500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9"/>
          <p:cNvSpPr txBox="1"/>
          <p:nvPr/>
        </p:nvSpPr>
        <p:spPr>
          <a:xfrm>
            <a:off x="0" y="6615569"/>
            <a:ext cx="57912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25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16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Feb.2022. </a:t>
            </a:r>
            <a:r>
              <a:rPr sz="1400" b="1" dirty="0" smtClean="0">
                <a:solidFill>
                  <a:prstClr val="black"/>
                </a:solidFill>
                <a:latin typeface="Garamond"/>
                <a:cs typeface="Garamond"/>
              </a:rPr>
              <a:t>V </a:t>
            </a:r>
            <a:r>
              <a:rPr sz="1400" b="1" dirty="0">
                <a:solidFill>
                  <a:prstClr val="black"/>
                </a:solidFill>
                <a:latin typeface="Garamond"/>
                <a:cs typeface="Garamond"/>
              </a:rPr>
              <a:t>R Siddhartha </a:t>
            </a:r>
            <a:r>
              <a:rPr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College</a:t>
            </a:r>
            <a:endParaRPr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6122" y="1688812"/>
            <a:ext cx="113537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2211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taken report on the proposals of 24</a:t>
            </a:r>
            <a:r>
              <a:rPr lang="en-US" sz="3200" b="1" baseline="30000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IQAC meeting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30902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95288" y="6618248"/>
            <a:ext cx="57683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9"/>
              </a:lnSpc>
              <a:tabLst>
                <a:tab pos="2212975" algn="l"/>
                <a:tab pos="5755005" algn="l"/>
              </a:tabLst>
            </a:pPr>
            <a:r>
              <a:rPr u="heavy" dirty="0">
                <a:solidFill>
                  <a:srgbClr val="FF0000"/>
                </a:solidFill>
                <a:latin typeface="Garamond"/>
                <a:cs typeface="Garamond"/>
              </a:rPr>
              <a:t> 	</a:t>
            </a:r>
            <a:r>
              <a:rPr u="heavy" spc="-5" dirty="0">
                <a:solidFill>
                  <a:srgbClr val="FF0000"/>
                </a:solidFill>
                <a:latin typeface="Garamond"/>
                <a:cs typeface="Garamond"/>
              </a:rPr>
              <a:t>Any other</a:t>
            </a:r>
            <a:r>
              <a:rPr u="heavy" spc="-8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u="heavy" spc="-5" dirty="0">
                <a:solidFill>
                  <a:srgbClr val="FF0000"/>
                </a:solidFill>
                <a:latin typeface="Garamond"/>
                <a:cs typeface="Garamond"/>
              </a:rPr>
              <a:t>item	</a:t>
            </a:r>
            <a:endParaRPr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500" spc="-5" dirty="0">
                <a:solidFill>
                  <a:prstClr val="black"/>
                </a:solidFill>
                <a:latin typeface="Garamond"/>
                <a:cs typeface="Garamond"/>
              </a:rPr>
              <a:t>                                             </a:t>
            </a:r>
            <a:r>
              <a:rPr lang="en-US" b="1" spc="-5" dirty="0" smtClean="0">
                <a:solidFill>
                  <a:prstClr val="black"/>
                </a:solidFill>
                <a:latin typeface="Garamond"/>
                <a:cs typeface="Garamond"/>
              </a:rPr>
              <a:t>Industrial Training to Faculty</a:t>
            </a:r>
            <a:endParaRPr lang="en-US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7250" y="1449837"/>
            <a:ext cx="5238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>
              <a:spcAft>
                <a:spcPts val="1000"/>
              </a:spcAft>
              <a:buClr>
                <a:prstClr val="black"/>
              </a:buClr>
              <a:buSzPct val="114285"/>
            </a:pP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Industrial Training to faculty.</a:t>
            </a:r>
          </a:p>
        </p:txBody>
      </p:sp>
      <p:sp>
        <p:nvSpPr>
          <p:cNvPr id="14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25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16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Feb 2022.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12700"/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9086" y="762000"/>
            <a:ext cx="5150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>
              <a:spcBef>
                <a:spcPts val="1220"/>
              </a:spcBef>
              <a:buClr>
                <a:srgbClr val="0F6FC6"/>
              </a:buClr>
              <a:buSzPct val="114285"/>
              <a:tabLst>
                <a:tab pos="298450" algn="l"/>
              </a:tabLst>
            </a:pP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Issues open for discussion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843642" y="1973410"/>
            <a:ext cx="5404757" cy="347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Guidelines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179388" lvl="0" indent="-179388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sz="2200" b="1" dirty="0">
                <a:ea typeface="Calibri"/>
                <a:cs typeface="Times New Roman"/>
              </a:rPr>
              <a:t>Frequency of Programs</a:t>
            </a:r>
            <a:endParaRPr lang="en-IN" sz="2200" b="1" dirty="0">
              <a:ea typeface="Calibri"/>
              <a:cs typeface="Times New Roman"/>
            </a:endParaRPr>
          </a:p>
          <a:p>
            <a:pPr marL="539750" indent="-269875"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ea typeface="Calibri"/>
                <a:cs typeface="Times New Roman"/>
              </a:rPr>
              <a:t> </a:t>
            </a:r>
            <a:r>
              <a:rPr lang="en-US" sz="1400" b="1" dirty="0">
                <a:ea typeface="Calibri"/>
                <a:cs typeface="Times New Roman"/>
              </a:rPr>
              <a:t>-</a:t>
            </a:r>
            <a:r>
              <a:rPr lang="en-US" sz="1400" dirty="0">
                <a:ea typeface="Calibri"/>
                <a:cs typeface="Times New Roman"/>
              </a:rPr>
              <a:t> </a:t>
            </a:r>
            <a:r>
              <a:rPr lang="en-US" b="1" dirty="0">
                <a:ea typeface="Calibri"/>
                <a:cs typeface="Times New Roman"/>
              </a:rPr>
              <a:t>Batch wise </a:t>
            </a:r>
            <a:r>
              <a:rPr lang="en-US" b="1" dirty="0" smtClean="0">
                <a:ea typeface="Calibri"/>
                <a:cs typeface="Times New Roman"/>
              </a:rPr>
              <a:t>/ Individual </a:t>
            </a:r>
          </a:p>
          <a:p>
            <a:pPr marL="540385">
              <a:lnSpc>
                <a:spcPct val="115000"/>
              </a:lnSpc>
              <a:spcAft>
                <a:spcPts val="0"/>
              </a:spcAft>
            </a:pPr>
            <a:r>
              <a:rPr lang="en-US" sz="1600" b="1" dirty="0">
                <a:ea typeface="Calibri"/>
                <a:cs typeface="Times New Roman"/>
              </a:rPr>
              <a:t> </a:t>
            </a:r>
            <a:r>
              <a:rPr lang="en-US" sz="1600" b="1" dirty="0" smtClean="0">
                <a:ea typeface="Calibri"/>
                <a:cs typeface="Times New Roman"/>
              </a:rPr>
              <a:t>  </a:t>
            </a:r>
            <a:r>
              <a:rPr lang="en-US" sz="1400" dirty="0" smtClean="0">
                <a:ea typeface="Calibri"/>
                <a:cs typeface="Times New Roman"/>
              </a:rPr>
              <a:t>(depending </a:t>
            </a:r>
            <a:r>
              <a:rPr lang="en-US" sz="1400" dirty="0">
                <a:ea typeface="Calibri"/>
                <a:cs typeface="Times New Roman"/>
              </a:rPr>
              <a:t>on the </a:t>
            </a:r>
            <a:r>
              <a:rPr lang="en-US" sz="1400" dirty="0" smtClean="0">
                <a:ea typeface="Calibri"/>
                <a:cs typeface="Times New Roman"/>
              </a:rPr>
              <a:t>convenience at Industry &amp; Institute) </a:t>
            </a:r>
            <a:endParaRPr lang="en-IN" sz="1400" dirty="0">
              <a:ea typeface="Calibri"/>
              <a:cs typeface="Times New Roman"/>
            </a:endParaRPr>
          </a:p>
          <a:p>
            <a:pPr marL="540385"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ea typeface="Calibri"/>
                <a:cs typeface="Times New Roman"/>
              </a:rPr>
              <a:t> </a:t>
            </a:r>
            <a:endParaRPr lang="en-IN" sz="1400" dirty="0">
              <a:ea typeface="Calibri"/>
              <a:cs typeface="Times New Roman"/>
            </a:endParaRPr>
          </a:p>
          <a:p>
            <a:pPr marL="179388" lvl="0" indent="-179388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sz="2200" b="1" dirty="0">
                <a:ea typeface="Calibri"/>
                <a:cs typeface="Times New Roman"/>
              </a:rPr>
              <a:t>Training </a:t>
            </a:r>
            <a:r>
              <a:rPr lang="en-US" sz="2200" b="1" dirty="0" smtClean="0">
                <a:ea typeface="Calibri"/>
                <a:cs typeface="Times New Roman"/>
              </a:rPr>
              <a:t>modalities </a:t>
            </a:r>
            <a:endParaRPr lang="en-IN" sz="2200" b="1" dirty="0">
              <a:ea typeface="Calibri"/>
              <a:cs typeface="Times New Roman"/>
            </a:endParaRPr>
          </a:p>
          <a:p>
            <a:pPr marL="449263" lvl="0" indent="-179388">
              <a:lnSpc>
                <a:spcPct val="115000"/>
              </a:lnSpc>
              <a:buFont typeface="Calibri"/>
              <a:buChar char="-"/>
            </a:pPr>
            <a:r>
              <a:rPr lang="en-US" b="1" dirty="0" smtClean="0">
                <a:solidFill>
                  <a:prstClr val="black"/>
                </a:solidFill>
                <a:ea typeface="Calibri"/>
                <a:cs typeface="Times New Roman"/>
              </a:rPr>
              <a:t>Identification </a:t>
            </a:r>
            <a:r>
              <a:rPr lang="en-US" b="1" dirty="0">
                <a:solidFill>
                  <a:prstClr val="black"/>
                </a:solidFill>
                <a:ea typeface="Calibri"/>
                <a:cs typeface="Times New Roman"/>
              </a:rPr>
              <a:t>of </a:t>
            </a:r>
            <a:r>
              <a:rPr lang="en-US" b="1" dirty="0" smtClean="0">
                <a:solidFill>
                  <a:prstClr val="black"/>
                </a:solidFill>
                <a:ea typeface="Calibri"/>
                <a:cs typeface="Times New Roman"/>
              </a:rPr>
              <a:t>Industry</a:t>
            </a:r>
            <a:endParaRPr lang="en-IN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49263" lvl="0" indent="-179388">
              <a:lnSpc>
                <a:spcPct val="115000"/>
              </a:lnSpc>
              <a:buFont typeface="Calibri"/>
              <a:buChar char="-"/>
            </a:pPr>
            <a:r>
              <a:rPr lang="en-US" b="1" dirty="0" smtClean="0">
                <a:solidFill>
                  <a:prstClr val="black"/>
                </a:solidFill>
                <a:ea typeface="Calibri"/>
                <a:cs typeface="Times New Roman"/>
              </a:rPr>
              <a:t>Training </a:t>
            </a:r>
            <a:r>
              <a:rPr lang="en-US" b="1" dirty="0">
                <a:solidFill>
                  <a:prstClr val="black"/>
                </a:solidFill>
                <a:ea typeface="Calibri"/>
                <a:cs typeface="Times New Roman"/>
              </a:rPr>
              <a:t>on modern equipment, if any</a:t>
            </a:r>
            <a:endParaRPr lang="en-IN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49263" lvl="0" indent="-179388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en-US" b="1" dirty="0" smtClean="0">
                <a:ea typeface="Calibri"/>
                <a:cs typeface="Times New Roman"/>
              </a:rPr>
              <a:t>Interaction / Linkage / </a:t>
            </a:r>
            <a:r>
              <a:rPr lang="en-US" b="1" dirty="0" err="1" smtClean="0">
                <a:ea typeface="Calibri"/>
                <a:cs typeface="Times New Roman"/>
              </a:rPr>
              <a:t>MoU</a:t>
            </a:r>
            <a:r>
              <a:rPr lang="en-US" b="1" dirty="0" smtClean="0">
                <a:ea typeface="Calibri"/>
                <a:cs typeface="Times New Roman"/>
              </a:rPr>
              <a:t> with Industry </a:t>
            </a:r>
          </a:p>
          <a:p>
            <a:pPr marL="449262" lvl="0">
              <a:lnSpc>
                <a:spcPct val="115000"/>
              </a:lnSpc>
              <a:spcAft>
                <a:spcPts val="0"/>
              </a:spcAft>
            </a:pPr>
            <a:endParaRPr lang="en-IN" sz="1400" b="1" dirty="0"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0200" y="2585357"/>
            <a:ext cx="62484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163513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sz="2200" b="1" dirty="0" smtClean="0">
                <a:ea typeface="Calibri"/>
                <a:cs typeface="Times New Roman"/>
              </a:rPr>
              <a:t>Miscellaneous</a:t>
            </a:r>
            <a:endParaRPr lang="en-IN" sz="2200" b="1" dirty="0">
              <a:ea typeface="Calibri"/>
              <a:cs typeface="Times New Roman"/>
            </a:endParaRPr>
          </a:p>
          <a:p>
            <a:pPr marL="538163" lvl="0" indent="-179388">
              <a:lnSpc>
                <a:spcPct val="115000"/>
              </a:lnSpc>
              <a:buFont typeface="Calibri"/>
              <a:buChar char="-"/>
            </a:pPr>
            <a:r>
              <a:rPr lang="en-US" b="1" dirty="0">
                <a:solidFill>
                  <a:prstClr val="black"/>
                </a:solidFill>
                <a:ea typeface="Calibri"/>
                <a:cs typeface="Times New Roman"/>
              </a:rPr>
              <a:t>Planning for Industrial Trainings at beginning of AY</a:t>
            </a:r>
            <a:endParaRPr lang="en-IN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538163" lvl="0" indent="-179388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en-US" b="1" dirty="0">
                <a:solidFill>
                  <a:prstClr val="black"/>
                </a:solidFill>
                <a:ea typeface="Calibri"/>
                <a:cs typeface="Times New Roman"/>
              </a:rPr>
              <a:t>Responsibility: Respective </a:t>
            </a:r>
            <a:r>
              <a:rPr lang="en-US" b="1" dirty="0" err="1">
                <a:solidFill>
                  <a:prstClr val="black"/>
                </a:solidFill>
                <a:ea typeface="Calibri"/>
                <a:cs typeface="Times New Roman"/>
              </a:rPr>
              <a:t>HoD</a:t>
            </a:r>
            <a:r>
              <a:rPr lang="en-US" b="1" dirty="0">
                <a:solidFill>
                  <a:prstClr val="black"/>
                </a:solidFill>
                <a:ea typeface="Calibri"/>
                <a:cs typeface="Times New Roman"/>
              </a:rPr>
              <a:t> in co-ordination with IQAC</a:t>
            </a:r>
            <a:endParaRPr lang="en-IN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538163" lvl="0" indent="-179388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en-US" b="1" dirty="0">
                <a:solidFill>
                  <a:prstClr val="black"/>
                </a:solidFill>
                <a:ea typeface="Calibri"/>
                <a:cs typeface="Times New Roman"/>
              </a:rPr>
              <a:t>Plan &amp; Report submission to IQAC.  </a:t>
            </a:r>
            <a:endParaRPr lang="en-IN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ea typeface="Calibri"/>
                <a:cs typeface="Times New Roman"/>
              </a:rPr>
              <a:t> </a:t>
            </a:r>
            <a:endParaRPr lang="en-IN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39258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201570" y="3048000"/>
            <a:ext cx="7789545" cy="1205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6990" marR="5080" indent="-2574925">
              <a:lnSpc>
                <a:spcPts val="4650"/>
              </a:lnSpc>
            </a:pPr>
            <a:r>
              <a:rPr lang="en-US" sz="36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Any other item with the permission of  Chairman </a:t>
            </a:r>
          </a:p>
        </p:txBody>
      </p:sp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95288" y="6618248"/>
            <a:ext cx="57683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9"/>
              </a:lnSpc>
              <a:tabLst>
                <a:tab pos="2212975" algn="l"/>
                <a:tab pos="5755005" algn="l"/>
              </a:tabLst>
            </a:pPr>
            <a:r>
              <a:rPr u="heavy" dirty="0">
                <a:solidFill>
                  <a:srgbClr val="FF0000"/>
                </a:solidFill>
                <a:latin typeface="Garamond"/>
                <a:cs typeface="Garamond"/>
              </a:rPr>
              <a:t> 	</a:t>
            </a:r>
            <a:r>
              <a:rPr u="heavy" spc="-5" dirty="0">
                <a:solidFill>
                  <a:srgbClr val="FF0000"/>
                </a:solidFill>
                <a:latin typeface="Garamond"/>
                <a:cs typeface="Garamond"/>
              </a:rPr>
              <a:t>Any other</a:t>
            </a:r>
            <a:r>
              <a:rPr u="heavy" spc="-8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u="heavy" spc="-5" dirty="0">
                <a:solidFill>
                  <a:srgbClr val="FF0000"/>
                </a:solidFill>
                <a:latin typeface="Garamond"/>
                <a:cs typeface="Garamond"/>
              </a:rPr>
              <a:t>item	</a:t>
            </a:r>
            <a:endParaRPr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500" spc="-5" dirty="0">
                <a:solidFill>
                  <a:prstClr val="black"/>
                </a:solidFill>
                <a:latin typeface="Garamond"/>
                <a:cs typeface="Garamond"/>
              </a:rPr>
              <a:t>                                             </a:t>
            </a:r>
            <a:r>
              <a:rPr lang="en-US" b="1" spc="-5" dirty="0">
                <a:solidFill>
                  <a:prstClr val="black"/>
                </a:solidFill>
                <a:latin typeface="Garamond"/>
                <a:cs typeface="Garamond"/>
              </a:rPr>
              <a:t>Any other item</a:t>
            </a:r>
            <a:endParaRPr lang="en-US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4" name="object 7"/>
          <p:cNvSpPr/>
          <p:nvPr/>
        </p:nvSpPr>
        <p:spPr>
          <a:xfrm>
            <a:off x="0" y="660311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25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16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Feb. 2022.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12700"/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2811204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4244" y="2838526"/>
            <a:ext cx="7080884" cy="1630680"/>
          </a:xfrm>
          <a:custGeom>
            <a:avLst/>
            <a:gdLst/>
            <a:ahLst/>
            <a:cxnLst/>
            <a:rect l="l" t="t" r="r" b="b"/>
            <a:pathLst>
              <a:path w="7080884" h="1630679">
                <a:moveTo>
                  <a:pt x="6809003" y="0"/>
                </a:moveTo>
                <a:lnTo>
                  <a:pt x="271741" y="0"/>
                </a:lnTo>
                <a:lnTo>
                  <a:pt x="222896" y="4378"/>
                </a:lnTo>
                <a:lnTo>
                  <a:pt x="176923" y="17001"/>
                </a:lnTo>
                <a:lnTo>
                  <a:pt x="134589" y="37101"/>
                </a:lnTo>
                <a:lnTo>
                  <a:pt x="96663" y="63911"/>
                </a:lnTo>
                <a:lnTo>
                  <a:pt x="63911" y="96663"/>
                </a:lnTo>
                <a:lnTo>
                  <a:pt x="37101" y="134589"/>
                </a:lnTo>
                <a:lnTo>
                  <a:pt x="17001" y="176923"/>
                </a:lnTo>
                <a:lnTo>
                  <a:pt x="4378" y="222896"/>
                </a:lnTo>
                <a:lnTo>
                  <a:pt x="0" y="271741"/>
                </a:lnTo>
                <a:lnTo>
                  <a:pt x="0" y="1358658"/>
                </a:lnTo>
                <a:lnTo>
                  <a:pt x="4378" y="1407503"/>
                </a:lnTo>
                <a:lnTo>
                  <a:pt x="17001" y="1453477"/>
                </a:lnTo>
                <a:lnTo>
                  <a:pt x="37101" y="1495810"/>
                </a:lnTo>
                <a:lnTo>
                  <a:pt x="63911" y="1533737"/>
                </a:lnTo>
                <a:lnTo>
                  <a:pt x="96663" y="1566489"/>
                </a:lnTo>
                <a:lnTo>
                  <a:pt x="134589" y="1593299"/>
                </a:lnTo>
                <a:lnTo>
                  <a:pt x="176923" y="1613399"/>
                </a:lnTo>
                <a:lnTo>
                  <a:pt x="222896" y="1626022"/>
                </a:lnTo>
                <a:lnTo>
                  <a:pt x="271741" y="1630400"/>
                </a:lnTo>
                <a:lnTo>
                  <a:pt x="6809003" y="1630400"/>
                </a:lnTo>
                <a:lnTo>
                  <a:pt x="6857848" y="1626022"/>
                </a:lnTo>
                <a:lnTo>
                  <a:pt x="6903820" y="1613399"/>
                </a:lnTo>
                <a:lnTo>
                  <a:pt x="6946152" y="1593299"/>
                </a:lnTo>
                <a:lnTo>
                  <a:pt x="6984076" y="1566489"/>
                </a:lnTo>
                <a:lnTo>
                  <a:pt x="7016826" y="1533737"/>
                </a:lnTo>
                <a:lnTo>
                  <a:pt x="7043634" y="1495810"/>
                </a:lnTo>
                <a:lnTo>
                  <a:pt x="7063732" y="1453477"/>
                </a:lnTo>
                <a:lnTo>
                  <a:pt x="7076354" y="1407503"/>
                </a:lnTo>
                <a:lnTo>
                  <a:pt x="7080732" y="1358658"/>
                </a:lnTo>
                <a:lnTo>
                  <a:pt x="7080732" y="271741"/>
                </a:lnTo>
                <a:lnTo>
                  <a:pt x="7076354" y="222896"/>
                </a:lnTo>
                <a:lnTo>
                  <a:pt x="7063732" y="176923"/>
                </a:lnTo>
                <a:lnTo>
                  <a:pt x="7043634" y="134589"/>
                </a:lnTo>
                <a:lnTo>
                  <a:pt x="7016826" y="96663"/>
                </a:lnTo>
                <a:lnTo>
                  <a:pt x="6984076" y="63911"/>
                </a:lnTo>
                <a:lnTo>
                  <a:pt x="6946152" y="37101"/>
                </a:lnTo>
                <a:lnTo>
                  <a:pt x="6903820" y="17001"/>
                </a:lnTo>
                <a:lnTo>
                  <a:pt x="6857848" y="4378"/>
                </a:lnTo>
                <a:lnTo>
                  <a:pt x="6809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4244" y="2838526"/>
            <a:ext cx="7080884" cy="1630680"/>
          </a:xfrm>
          <a:custGeom>
            <a:avLst/>
            <a:gdLst/>
            <a:ahLst/>
            <a:cxnLst/>
            <a:rect l="l" t="t" r="r" b="b"/>
            <a:pathLst>
              <a:path w="7080884" h="1630679">
                <a:moveTo>
                  <a:pt x="0" y="271741"/>
                </a:moveTo>
                <a:lnTo>
                  <a:pt x="4378" y="222896"/>
                </a:lnTo>
                <a:lnTo>
                  <a:pt x="17001" y="176923"/>
                </a:lnTo>
                <a:lnTo>
                  <a:pt x="37101" y="134589"/>
                </a:lnTo>
                <a:lnTo>
                  <a:pt x="63911" y="96663"/>
                </a:lnTo>
                <a:lnTo>
                  <a:pt x="96663" y="63911"/>
                </a:lnTo>
                <a:lnTo>
                  <a:pt x="134589" y="37101"/>
                </a:lnTo>
                <a:lnTo>
                  <a:pt x="176923" y="17001"/>
                </a:lnTo>
                <a:lnTo>
                  <a:pt x="222896" y="4378"/>
                </a:lnTo>
                <a:lnTo>
                  <a:pt x="271741" y="0"/>
                </a:lnTo>
                <a:lnTo>
                  <a:pt x="6809003" y="0"/>
                </a:lnTo>
                <a:lnTo>
                  <a:pt x="6857848" y="4378"/>
                </a:lnTo>
                <a:lnTo>
                  <a:pt x="6903820" y="17001"/>
                </a:lnTo>
                <a:lnTo>
                  <a:pt x="6946152" y="37101"/>
                </a:lnTo>
                <a:lnTo>
                  <a:pt x="6984076" y="63911"/>
                </a:lnTo>
                <a:lnTo>
                  <a:pt x="7016826" y="96663"/>
                </a:lnTo>
                <a:lnTo>
                  <a:pt x="7043634" y="134589"/>
                </a:lnTo>
                <a:lnTo>
                  <a:pt x="7063732" y="176923"/>
                </a:lnTo>
                <a:lnTo>
                  <a:pt x="7076354" y="222896"/>
                </a:lnTo>
                <a:lnTo>
                  <a:pt x="7080732" y="271741"/>
                </a:lnTo>
                <a:lnTo>
                  <a:pt x="7080732" y="1358658"/>
                </a:lnTo>
                <a:lnTo>
                  <a:pt x="7076354" y="1407503"/>
                </a:lnTo>
                <a:lnTo>
                  <a:pt x="7063732" y="1453477"/>
                </a:lnTo>
                <a:lnTo>
                  <a:pt x="7043634" y="1495810"/>
                </a:lnTo>
                <a:lnTo>
                  <a:pt x="7016826" y="1533737"/>
                </a:lnTo>
                <a:lnTo>
                  <a:pt x="6984076" y="1566489"/>
                </a:lnTo>
                <a:lnTo>
                  <a:pt x="6946152" y="1593299"/>
                </a:lnTo>
                <a:lnTo>
                  <a:pt x="6903820" y="1613399"/>
                </a:lnTo>
                <a:lnTo>
                  <a:pt x="6857848" y="1626022"/>
                </a:lnTo>
                <a:lnTo>
                  <a:pt x="6809003" y="1630400"/>
                </a:lnTo>
                <a:lnTo>
                  <a:pt x="271741" y="1630400"/>
                </a:lnTo>
                <a:lnTo>
                  <a:pt x="222896" y="1626022"/>
                </a:lnTo>
                <a:lnTo>
                  <a:pt x="176923" y="1613399"/>
                </a:lnTo>
                <a:lnTo>
                  <a:pt x="134589" y="1593299"/>
                </a:lnTo>
                <a:lnTo>
                  <a:pt x="96663" y="1566489"/>
                </a:lnTo>
                <a:lnTo>
                  <a:pt x="63911" y="1533737"/>
                </a:lnTo>
                <a:lnTo>
                  <a:pt x="37101" y="1495810"/>
                </a:lnTo>
                <a:lnTo>
                  <a:pt x="17001" y="1453477"/>
                </a:lnTo>
                <a:lnTo>
                  <a:pt x="4378" y="1407503"/>
                </a:lnTo>
                <a:lnTo>
                  <a:pt x="0" y="1358658"/>
                </a:lnTo>
                <a:lnTo>
                  <a:pt x="0" y="271741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0779" y="3837432"/>
            <a:ext cx="7444740" cy="1551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4200" y="3339160"/>
            <a:ext cx="6144296" cy="7022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2211FF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24920" y="3565817"/>
            <a:ext cx="203835" cy="231775"/>
          </a:xfrm>
          <a:custGeom>
            <a:avLst/>
            <a:gdLst/>
            <a:ahLst/>
            <a:cxnLst/>
            <a:rect l="l" t="t" r="r" b="b"/>
            <a:pathLst>
              <a:path w="203835" h="231775">
                <a:moveTo>
                  <a:pt x="103162" y="0"/>
                </a:moveTo>
                <a:lnTo>
                  <a:pt x="0" y="231622"/>
                </a:lnTo>
                <a:lnTo>
                  <a:pt x="203352" y="231622"/>
                </a:lnTo>
                <a:lnTo>
                  <a:pt x="103162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48548" y="3375368"/>
            <a:ext cx="356235" cy="628650"/>
          </a:xfrm>
          <a:custGeom>
            <a:avLst/>
            <a:gdLst/>
            <a:ahLst/>
            <a:cxnLst/>
            <a:rect l="l" t="t" r="r" b="b"/>
            <a:pathLst>
              <a:path w="356234" h="628650">
                <a:moveTo>
                  <a:pt x="179539" y="0"/>
                </a:moveTo>
                <a:lnTo>
                  <a:pt x="136170" y="5889"/>
                </a:lnTo>
                <a:lnTo>
                  <a:pt x="98320" y="23556"/>
                </a:lnTo>
                <a:lnTo>
                  <a:pt x="65989" y="53004"/>
                </a:lnTo>
                <a:lnTo>
                  <a:pt x="39179" y="94233"/>
                </a:lnTo>
                <a:lnTo>
                  <a:pt x="14102" y="166918"/>
                </a:lnTo>
                <a:lnTo>
                  <a:pt x="6267" y="211356"/>
                </a:lnTo>
                <a:lnTo>
                  <a:pt x="1566" y="261190"/>
                </a:lnTo>
                <a:lnTo>
                  <a:pt x="0" y="316420"/>
                </a:lnTo>
                <a:lnTo>
                  <a:pt x="2420" y="381675"/>
                </a:lnTo>
                <a:lnTo>
                  <a:pt x="9680" y="439745"/>
                </a:lnTo>
                <a:lnTo>
                  <a:pt x="21781" y="490631"/>
                </a:lnTo>
                <a:lnTo>
                  <a:pt x="38721" y="534334"/>
                </a:lnTo>
                <a:lnTo>
                  <a:pt x="60502" y="570852"/>
                </a:lnTo>
                <a:lnTo>
                  <a:pt x="111091" y="614011"/>
                </a:lnTo>
                <a:lnTo>
                  <a:pt x="178549" y="628395"/>
                </a:lnTo>
                <a:lnTo>
                  <a:pt x="203033" y="626845"/>
                </a:lnTo>
                <a:lnTo>
                  <a:pt x="245686" y="614444"/>
                </a:lnTo>
                <a:lnTo>
                  <a:pt x="284467" y="585352"/>
                </a:lnTo>
                <a:lnTo>
                  <a:pt x="318438" y="534641"/>
                </a:lnTo>
                <a:lnTo>
                  <a:pt x="342434" y="464677"/>
                </a:lnTo>
                <a:lnTo>
                  <a:pt x="350031" y="421884"/>
                </a:lnTo>
                <a:lnTo>
                  <a:pt x="354588" y="373790"/>
                </a:lnTo>
                <a:lnTo>
                  <a:pt x="356107" y="320395"/>
                </a:lnTo>
                <a:lnTo>
                  <a:pt x="354557" y="257885"/>
                </a:lnTo>
                <a:lnTo>
                  <a:pt x="349907" y="203777"/>
                </a:lnTo>
                <a:lnTo>
                  <a:pt x="342156" y="158071"/>
                </a:lnTo>
                <a:lnTo>
                  <a:pt x="331304" y="120764"/>
                </a:lnTo>
                <a:lnTo>
                  <a:pt x="303093" y="64287"/>
                </a:lnTo>
                <a:lnTo>
                  <a:pt x="268071" y="27279"/>
                </a:lnTo>
                <a:lnTo>
                  <a:pt x="226715" y="6819"/>
                </a:lnTo>
                <a:lnTo>
                  <a:pt x="179539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43823" y="3353041"/>
            <a:ext cx="692785" cy="688975"/>
          </a:xfrm>
          <a:custGeom>
            <a:avLst/>
            <a:gdLst/>
            <a:ahLst/>
            <a:cxnLst/>
            <a:rect l="l" t="t" r="r" b="b"/>
            <a:pathLst>
              <a:path w="692784" h="688975">
                <a:moveTo>
                  <a:pt x="0" y="0"/>
                </a:moveTo>
                <a:lnTo>
                  <a:pt x="347179" y="0"/>
                </a:lnTo>
                <a:lnTo>
                  <a:pt x="347179" y="18351"/>
                </a:lnTo>
                <a:lnTo>
                  <a:pt x="329819" y="18351"/>
                </a:lnTo>
                <a:lnTo>
                  <a:pt x="311761" y="18863"/>
                </a:lnTo>
                <a:lnTo>
                  <a:pt x="269220" y="31019"/>
                </a:lnTo>
                <a:lnTo>
                  <a:pt x="250523" y="74277"/>
                </a:lnTo>
                <a:lnTo>
                  <a:pt x="248970" y="121018"/>
                </a:lnTo>
                <a:lnTo>
                  <a:pt x="248970" y="450342"/>
                </a:lnTo>
                <a:lnTo>
                  <a:pt x="249823" y="491666"/>
                </a:lnTo>
                <a:lnTo>
                  <a:pt x="256643" y="551431"/>
                </a:lnTo>
                <a:lnTo>
                  <a:pt x="280657" y="596657"/>
                </a:lnTo>
                <a:lnTo>
                  <a:pt x="324149" y="626937"/>
                </a:lnTo>
                <a:lnTo>
                  <a:pt x="363578" y="636609"/>
                </a:lnTo>
                <a:lnTo>
                  <a:pt x="386359" y="637819"/>
                </a:lnTo>
                <a:lnTo>
                  <a:pt x="412631" y="636285"/>
                </a:lnTo>
                <a:lnTo>
                  <a:pt x="459132" y="624012"/>
                </a:lnTo>
                <a:lnTo>
                  <a:pt x="497366" y="599830"/>
                </a:lnTo>
                <a:lnTo>
                  <a:pt x="526131" y="565978"/>
                </a:lnTo>
                <a:lnTo>
                  <a:pt x="545243" y="519994"/>
                </a:lnTo>
                <a:lnTo>
                  <a:pt x="554787" y="444855"/>
                </a:lnTo>
                <a:lnTo>
                  <a:pt x="555980" y="395287"/>
                </a:lnTo>
                <a:lnTo>
                  <a:pt x="555980" y="121018"/>
                </a:lnTo>
                <a:lnTo>
                  <a:pt x="553626" y="82335"/>
                </a:lnTo>
                <a:lnTo>
                  <a:pt x="535895" y="40178"/>
                </a:lnTo>
                <a:lnTo>
                  <a:pt x="495847" y="21207"/>
                </a:lnTo>
                <a:lnTo>
                  <a:pt x="459765" y="18351"/>
                </a:lnTo>
                <a:lnTo>
                  <a:pt x="459765" y="0"/>
                </a:lnTo>
                <a:lnTo>
                  <a:pt x="692378" y="0"/>
                </a:lnTo>
                <a:lnTo>
                  <a:pt x="692378" y="18351"/>
                </a:lnTo>
                <a:lnTo>
                  <a:pt x="678484" y="18351"/>
                </a:lnTo>
                <a:lnTo>
                  <a:pt x="664938" y="19065"/>
                </a:lnTo>
                <a:lnTo>
                  <a:pt x="622597" y="36180"/>
                </a:lnTo>
                <a:lnTo>
                  <a:pt x="601271" y="73498"/>
                </a:lnTo>
                <a:lnTo>
                  <a:pt x="597649" y="121018"/>
                </a:lnTo>
                <a:lnTo>
                  <a:pt x="597649" y="376440"/>
                </a:lnTo>
                <a:lnTo>
                  <a:pt x="596672" y="431590"/>
                </a:lnTo>
                <a:lnTo>
                  <a:pt x="593742" y="478493"/>
                </a:lnTo>
                <a:lnTo>
                  <a:pt x="588857" y="517149"/>
                </a:lnTo>
                <a:lnTo>
                  <a:pt x="571399" y="573315"/>
                </a:lnTo>
                <a:lnTo>
                  <a:pt x="533338" y="621673"/>
                </a:lnTo>
                <a:lnTo>
                  <a:pt x="472880" y="663582"/>
                </a:lnTo>
                <a:lnTo>
                  <a:pt x="434349" y="677378"/>
                </a:lnTo>
                <a:lnTo>
                  <a:pt x="390298" y="685656"/>
                </a:lnTo>
                <a:lnTo>
                  <a:pt x="340728" y="688416"/>
                </a:lnTo>
                <a:lnTo>
                  <a:pt x="299563" y="686958"/>
                </a:lnTo>
                <a:lnTo>
                  <a:pt x="232112" y="675300"/>
                </a:lnTo>
                <a:lnTo>
                  <a:pt x="175727" y="648113"/>
                </a:lnTo>
                <a:lnTo>
                  <a:pt x="129849" y="607441"/>
                </a:lnTo>
                <a:lnTo>
                  <a:pt x="102353" y="556821"/>
                </a:lnTo>
                <a:lnTo>
                  <a:pt x="88961" y="490113"/>
                </a:lnTo>
                <a:lnTo>
                  <a:pt x="87287" y="450342"/>
                </a:lnTo>
                <a:lnTo>
                  <a:pt x="87287" y="121018"/>
                </a:lnTo>
                <a:lnTo>
                  <a:pt x="86884" y="94748"/>
                </a:lnTo>
                <a:lnTo>
                  <a:pt x="80848" y="48856"/>
                </a:lnTo>
                <a:lnTo>
                  <a:pt x="48913" y="22634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04939" y="3353041"/>
            <a:ext cx="713740" cy="673100"/>
          </a:xfrm>
          <a:custGeom>
            <a:avLst/>
            <a:gdLst/>
            <a:ahLst/>
            <a:cxnLst/>
            <a:rect l="l" t="t" r="r" b="b"/>
            <a:pathLst>
              <a:path w="713740" h="673100">
                <a:moveTo>
                  <a:pt x="0" y="0"/>
                </a:moveTo>
                <a:lnTo>
                  <a:pt x="322389" y="0"/>
                </a:lnTo>
                <a:lnTo>
                  <a:pt x="322389" y="18351"/>
                </a:lnTo>
                <a:lnTo>
                  <a:pt x="308000" y="18351"/>
                </a:lnTo>
                <a:lnTo>
                  <a:pt x="294470" y="18879"/>
                </a:lnTo>
                <a:lnTo>
                  <a:pt x="255435" y="38354"/>
                </a:lnTo>
                <a:lnTo>
                  <a:pt x="255435" y="44640"/>
                </a:lnTo>
                <a:lnTo>
                  <a:pt x="277750" y="101836"/>
                </a:lnTo>
                <a:lnTo>
                  <a:pt x="416623" y="357098"/>
                </a:lnTo>
                <a:lnTo>
                  <a:pt x="537641" y="154254"/>
                </a:lnTo>
                <a:lnTo>
                  <a:pt x="557384" y="120182"/>
                </a:lnTo>
                <a:lnTo>
                  <a:pt x="571485" y="92376"/>
                </a:lnTo>
                <a:lnTo>
                  <a:pt x="579945" y="70833"/>
                </a:lnTo>
                <a:lnTo>
                  <a:pt x="582764" y="55549"/>
                </a:lnTo>
                <a:lnTo>
                  <a:pt x="581959" y="49134"/>
                </a:lnTo>
                <a:lnTo>
                  <a:pt x="545946" y="23317"/>
                </a:lnTo>
                <a:lnTo>
                  <a:pt x="507873" y="18351"/>
                </a:lnTo>
                <a:lnTo>
                  <a:pt x="507873" y="0"/>
                </a:lnTo>
                <a:lnTo>
                  <a:pt x="713206" y="0"/>
                </a:lnTo>
                <a:lnTo>
                  <a:pt x="713206" y="18351"/>
                </a:lnTo>
                <a:lnTo>
                  <a:pt x="697554" y="21237"/>
                </a:lnTo>
                <a:lnTo>
                  <a:pt x="683823" y="25422"/>
                </a:lnTo>
                <a:lnTo>
                  <a:pt x="647928" y="52607"/>
                </a:lnTo>
                <a:lnTo>
                  <a:pt x="608747" y="109395"/>
                </a:lnTo>
                <a:lnTo>
                  <a:pt x="583768" y="151269"/>
                </a:lnTo>
                <a:lnTo>
                  <a:pt x="437946" y="394792"/>
                </a:lnTo>
                <a:lnTo>
                  <a:pt x="437946" y="557479"/>
                </a:lnTo>
                <a:lnTo>
                  <a:pt x="438287" y="581048"/>
                </a:lnTo>
                <a:lnTo>
                  <a:pt x="443407" y="622198"/>
                </a:lnTo>
                <a:lnTo>
                  <a:pt x="473704" y="648746"/>
                </a:lnTo>
                <a:lnTo>
                  <a:pt x="507873" y="654189"/>
                </a:lnTo>
                <a:lnTo>
                  <a:pt x="545566" y="654189"/>
                </a:lnTo>
                <a:lnTo>
                  <a:pt x="545566" y="672541"/>
                </a:lnTo>
                <a:lnTo>
                  <a:pt x="168135" y="672541"/>
                </a:lnTo>
                <a:lnTo>
                  <a:pt x="168135" y="654189"/>
                </a:lnTo>
                <a:lnTo>
                  <a:pt x="203352" y="654189"/>
                </a:lnTo>
                <a:lnTo>
                  <a:pt x="217456" y="653539"/>
                </a:lnTo>
                <a:lnTo>
                  <a:pt x="256577" y="639679"/>
                </a:lnTo>
                <a:lnTo>
                  <a:pt x="274899" y="598389"/>
                </a:lnTo>
                <a:lnTo>
                  <a:pt x="276263" y="557479"/>
                </a:lnTo>
                <a:lnTo>
                  <a:pt x="276263" y="422567"/>
                </a:lnTo>
                <a:lnTo>
                  <a:pt x="118046" y="134416"/>
                </a:lnTo>
                <a:lnTo>
                  <a:pt x="96225" y="96149"/>
                </a:lnTo>
                <a:lnTo>
                  <a:pt x="62993" y="45928"/>
                </a:lnTo>
                <a:lnTo>
                  <a:pt x="29022" y="22504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12992" y="3353041"/>
            <a:ext cx="779145" cy="673100"/>
          </a:xfrm>
          <a:custGeom>
            <a:avLst/>
            <a:gdLst/>
            <a:ahLst/>
            <a:cxnLst/>
            <a:rect l="l" t="t" r="r" b="b"/>
            <a:pathLst>
              <a:path w="779145" h="673100">
                <a:moveTo>
                  <a:pt x="0" y="0"/>
                </a:moveTo>
                <a:lnTo>
                  <a:pt x="334784" y="0"/>
                </a:lnTo>
                <a:lnTo>
                  <a:pt x="334784" y="18351"/>
                </a:lnTo>
                <a:lnTo>
                  <a:pt x="318692" y="18972"/>
                </a:lnTo>
                <a:lnTo>
                  <a:pt x="304647" y="20834"/>
                </a:lnTo>
                <a:lnTo>
                  <a:pt x="266426" y="43993"/>
                </a:lnTo>
                <a:lnTo>
                  <a:pt x="256784" y="91947"/>
                </a:lnTo>
                <a:lnTo>
                  <a:pt x="256412" y="115074"/>
                </a:lnTo>
                <a:lnTo>
                  <a:pt x="256412" y="324370"/>
                </a:lnTo>
                <a:lnTo>
                  <a:pt x="505891" y="122504"/>
                </a:lnTo>
                <a:lnTo>
                  <a:pt x="544942" y="84564"/>
                </a:lnTo>
                <a:lnTo>
                  <a:pt x="557961" y="55054"/>
                </a:lnTo>
                <a:lnTo>
                  <a:pt x="556628" y="46129"/>
                </a:lnTo>
                <a:lnTo>
                  <a:pt x="517664" y="20834"/>
                </a:lnTo>
                <a:lnTo>
                  <a:pt x="482574" y="18351"/>
                </a:lnTo>
                <a:lnTo>
                  <a:pt x="482574" y="0"/>
                </a:lnTo>
                <a:lnTo>
                  <a:pt x="744943" y="0"/>
                </a:lnTo>
                <a:lnTo>
                  <a:pt x="744943" y="18351"/>
                </a:lnTo>
                <a:lnTo>
                  <a:pt x="728285" y="20076"/>
                </a:lnTo>
                <a:lnTo>
                  <a:pt x="713514" y="22756"/>
                </a:lnTo>
                <a:lnTo>
                  <a:pt x="676331" y="39108"/>
                </a:lnTo>
                <a:lnTo>
                  <a:pt x="630081" y="73456"/>
                </a:lnTo>
                <a:lnTo>
                  <a:pt x="597141" y="99695"/>
                </a:lnTo>
                <a:lnTo>
                  <a:pt x="400240" y="257416"/>
                </a:lnTo>
                <a:lnTo>
                  <a:pt x="636828" y="553504"/>
                </a:lnTo>
                <a:lnTo>
                  <a:pt x="683444" y="605958"/>
                </a:lnTo>
                <a:lnTo>
                  <a:pt x="723125" y="638314"/>
                </a:lnTo>
                <a:lnTo>
                  <a:pt x="764230" y="653196"/>
                </a:lnTo>
                <a:lnTo>
                  <a:pt x="778675" y="654189"/>
                </a:lnTo>
                <a:lnTo>
                  <a:pt x="778675" y="672541"/>
                </a:lnTo>
                <a:lnTo>
                  <a:pt x="428523" y="672541"/>
                </a:lnTo>
                <a:lnTo>
                  <a:pt x="428523" y="654189"/>
                </a:lnTo>
                <a:lnTo>
                  <a:pt x="443663" y="652423"/>
                </a:lnTo>
                <a:lnTo>
                  <a:pt x="455860" y="650097"/>
                </a:lnTo>
                <a:lnTo>
                  <a:pt x="465113" y="647213"/>
                </a:lnTo>
                <a:lnTo>
                  <a:pt x="471423" y="643775"/>
                </a:lnTo>
                <a:lnTo>
                  <a:pt x="477862" y="638810"/>
                </a:lnTo>
                <a:lnTo>
                  <a:pt x="481088" y="632701"/>
                </a:lnTo>
                <a:lnTo>
                  <a:pt x="481088" y="625424"/>
                </a:lnTo>
                <a:lnTo>
                  <a:pt x="455419" y="573535"/>
                </a:lnTo>
                <a:lnTo>
                  <a:pt x="281216" y="353136"/>
                </a:lnTo>
                <a:lnTo>
                  <a:pt x="256412" y="373964"/>
                </a:lnTo>
                <a:lnTo>
                  <a:pt x="256412" y="557479"/>
                </a:lnTo>
                <a:lnTo>
                  <a:pt x="256784" y="581281"/>
                </a:lnTo>
                <a:lnTo>
                  <a:pt x="262369" y="622947"/>
                </a:lnTo>
                <a:lnTo>
                  <a:pt x="294879" y="649024"/>
                </a:lnTo>
                <a:lnTo>
                  <a:pt x="339242" y="654189"/>
                </a:lnTo>
                <a:lnTo>
                  <a:pt x="339242" y="672541"/>
                </a:lnTo>
                <a:lnTo>
                  <a:pt x="0" y="672541"/>
                </a:lnTo>
                <a:lnTo>
                  <a:pt x="0" y="654189"/>
                </a:lnTo>
                <a:lnTo>
                  <a:pt x="22313" y="654189"/>
                </a:lnTo>
                <a:lnTo>
                  <a:pt x="36232" y="653539"/>
                </a:lnTo>
                <a:lnTo>
                  <a:pt x="75507" y="639679"/>
                </a:lnTo>
                <a:lnTo>
                  <a:pt x="93365" y="598389"/>
                </a:lnTo>
                <a:lnTo>
                  <a:pt x="94729" y="557479"/>
                </a:lnTo>
                <a:lnTo>
                  <a:pt x="94729" y="115074"/>
                </a:lnTo>
                <a:lnTo>
                  <a:pt x="93365" y="73163"/>
                </a:lnTo>
                <a:lnTo>
                  <a:pt x="74816" y="33067"/>
                </a:lnTo>
                <a:lnTo>
                  <a:pt x="35720" y="18956"/>
                </a:lnTo>
                <a:lnTo>
                  <a:pt x="22313" y="18351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70753" y="3353041"/>
            <a:ext cx="695960" cy="688340"/>
          </a:xfrm>
          <a:custGeom>
            <a:avLst/>
            <a:gdLst/>
            <a:ahLst/>
            <a:cxnLst/>
            <a:rect l="l" t="t" r="r" b="b"/>
            <a:pathLst>
              <a:path w="695960" h="688339">
                <a:moveTo>
                  <a:pt x="0" y="0"/>
                </a:moveTo>
                <a:lnTo>
                  <a:pt x="238556" y="0"/>
                </a:lnTo>
                <a:lnTo>
                  <a:pt x="570369" y="417118"/>
                </a:lnTo>
                <a:lnTo>
                  <a:pt x="570369" y="127965"/>
                </a:lnTo>
                <a:lnTo>
                  <a:pt x="566027" y="77254"/>
                </a:lnTo>
                <a:lnTo>
                  <a:pt x="539088" y="33603"/>
                </a:lnTo>
                <a:lnTo>
                  <a:pt x="499159" y="19715"/>
                </a:lnTo>
                <a:lnTo>
                  <a:pt x="473151" y="18351"/>
                </a:lnTo>
                <a:lnTo>
                  <a:pt x="473151" y="0"/>
                </a:lnTo>
                <a:lnTo>
                  <a:pt x="695350" y="0"/>
                </a:lnTo>
                <a:lnTo>
                  <a:pt x="695350" y="18351"/>
                </a:lnTo>
                <a:lnTo>
                  <a:pt x="675774" y="21285"/>
                </a:lnTo>
                <a:lnTo>
                  <a:pt x="659699" y="24618"/>
                </a:lnTo>
                <a:lnTo>
                  <a:pt x="625046" y="43897"/>
                </a:lnTo>
                <a:lnTo>
                  <a:pt x="609114" y="87360"/>
                </a:lnTo>
                <a:lnTo>
                  <a:pt x="607072" y="127965"/>
                </a:lnTo>
                <a:lnTo>
                  <a:pt x="607072" y="687920"/>
                </a:lnTo>
                <a:lnTo>
                  <a:pt x="590207" y="687920"/>
                </a:lnTo>
                <a:lnTo>
                  <a:pt x="135394" y="127965"/>
                </a:lnTo>
                <a:lnTo>
                  <a:pt x="135394" y="555485"/>
                </a:lnTo>
                <a:lnTo>
                  <a:pt x="142032" y="604096"/>
                </a:lnTo>
                <a:lnTo>
                  <a:pt x="175685" y="642750"/>
                </a:lnTo>
                <a:lnTo>
                  <a:pt x="222694" y="654189"/>
                </a:lnTo>
                <a:lnTo>
                  <a:pt x="238556" y="654189"/>
                </a:lnTo>
                <a:lnTo>
                  <a:pt x="238556" y="672541"/>
                </a:lnTo>
                <a:lnTo>
                  <a:pt x="0" y="672541"/>
                </a:lnTo>
                <a:lnTo>
                  <a:pt x="0" y="654189"/>
                </a:lnTo>
                <a:lnTo>
                  <a:pt x="25667" y="652577"/>
                </a:lnTo>
                <a:lnTo>
                  <a:pt x="47118" y="648236"/>
                </a:lnTo>
                <a:lnTo>
                  <a:pt x="86919" y="618259"/>
                </a:lnTo>
                <a:lnTo>
                  <a:pt x="97835" y="580316"/>
                </a:lnTo>
                <a:lnTo>
                  <a:pt x="99199" y="555485"/>
                </a:lnTo>
                <a:lnTo>
                  <a:pt x="99199" y="80848"/>
                </a:lnTo>
                <a:lnTo>
                  <a:pt x="74459" y="50747"/>
                </a:lnTo>
                <a:lnTo>
                  <a:pt x="38035" y="24027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53700" y="3353041"/>
            <a:ext cx="750570" cy="673100"/>
          </a:xfrm>
          <a:custGeom>
            <a:avLst/>
            <a:gdLst/>
            <a:ahLst/>
            <a:cxnLst/>
            <a:rect l="l" t="t" r="r" b="b"/>
            <a:pathLst>
              <a:path w="750570" h="673100">
                <a:moveTo>
                  <a:pt x="0" y="0"/>
                </a:moveTo>
                <a:lnTo>
                  <a:pt x="351637" y="0"/>
                </a:lnTo>
                <a:lnTo>
                  <a:pt x="351637" y="18351"/>
                </a:lnTo>
                <a:lnTo>
                  <a:pt x="329323" y="18351"/>
                </a:lnTo>
                <a:lnTo>
                  <a:pt x="315405" y="19003"/>
                </a:lnTo>
                <a:lnTo>
                  <a:pt x="276098" y="32861"/>
                </a:lnTo>
                <a:lnTo>
                  <a:pt x="257776" y="74153"/>
                </a:lnTo>
                <a:lnTo>
                  <a:pt x="256412" y="115074"/>
                </a:lnTo>
                <a:lnTo>
                  <a:pt x="256412" y="305523"/>
                </a:lnTo>
                <a:lnTo>
                  <a:pt x="493979" y="305523"/>
                </a:lnTo>
                <a:lnTo>
                  <a:pt x="493979" y="115074"/>
                </a:lnTo>
                <a:lnTo>
                  <a:pt x="492617" y="73163"/>
                </a:lnTo>
                <a:lnTo>
                  <a:pt x="473927" y="33067"/>
                </a:lnTo>
                <a:lnTo>
                  <a:pt x="434502" y="18956"/>
                </a:lnTo>
                <a:lnTo>
                  <a:pt x="421081" y="18351"/>
                </a:lnTo>
                <a:lnTo>
                  <a:pt x="399249" y="18351"/>
                </a:lnTo>
                <a:lnTo>
                  <a:pt x="399249" y="0"/>
                </a:lnTo>
                <a:lnTo>
                  <a:pt x="750404" y="0"/>
                </a:lnTo>
                <a:lnTo>
                  <a:pt x="750404" y="18351"/>
                </a:lnTo>
                <a:lnTo>
                  <a:pt x="728573" y="18351"/>
                </a:lnTo>
                <a:lnTo>
                  <a:pt x="714469" y="19003"/>
                </a:lnTo>
                <a:lnTo>
                  <a:pt x="675350" y="32861"/>
                </a:lnTo>
                <a:lnTo>
                  <a:pt x="657031" y="74153"/>
                </a:lnTo>
                <a:lnTo>
                  <a:pt x="655662" y="115074"/>
                </a:lnTo>
                <a:lnTo>
                  <a:pt x="655662" y="557479"/>
                </a:lnTo>
                <a:lnTo>
                  <a:pt x="657031" y="599386"/>
                </a:lnTo>
                <a:lnTo>
                  <a:pt x="675720" y="639478"/>
                </a:lnTo>
                <a:lnTo>
                  <a:pt x="715152" y="653584"/>
                </a:lnTo>
                <a:lnTo>
                  <a:pt x="728573" y="654189"/>
                </a:lnTo>
                <a:lnTo>
                  <a:pt x="750404" y="654189"/>
                </a:lnTo>
                <a:lnTo>
                  <a:pt x="750404" y="672541"/>
                </a:lnTo>
                <a:lnTo>
                  <a:pt x="399249" y="672541"/>
                </a:lnTo>
                <a:lnTo>
                  <a:pt x="399249" y="654189"/>
                </a:lnTo>
                <a:lnTo>
                  <a:pt x="421081" y="654189"/>
                </a:lnTo>
                <a:lnTo>
                  <a:pt x="435183" y="653539"/>
                </a:lnTo>
                <a:lnTo>
                  <a:pt x="474298" y="639679"/>
                </a:lnTo>
                <a:lnTo>
                  <a:pt x="492617" y="598389"/>
                </a:lnTo>
                <a:lnTo>
                  <a:pt x="493979" y="557479"/>
                </a:lnTo>
                <a:lnTo>
                  <a:pt x="493979" y="349161"/>
                </a:lnTo>
                <a:lnTo>
                  <a:pt x="256412" y="349161"/>
                </a:lnTo>
                <a:lnTo>
                  <a:pt x="256412" y="557479"/>
                </a:lnTo>
                <a:lnTo>
                  <a:pt x="257840" y="599386"/>
                </a:lnTo>
                <a:lnTo>
                  <a:pt x="276806" y="639478"/>
                </a:lnTo>
                <a:lnTo>
                  <a:pt x="315917" y="653584"/>
                </a:lnTo>
                <a:lnTo>
                  <a:pt x="329323" y="654189"/>
                </a:lnTo>
                <a:lnTo>
                  <a:pt x="351637" y="654189"/>
                </a:lnTo>
                <a:lnTo>
                  <a:pt x="351637" y="672541"/>
                </a:lnTo>
                <a:lnTo>
                  <a:pt x="0" y="672541"/>
                </a:lnTo>
                <a:lnTo>
                  <a:pt x="0" y="654189"/>
                </a:lnTo>
                <a:lnTo>
                  <a:pt x="22313" y="654189"/>
                </a:lnTo>
                <a:lnTo>
                  <a:pt x="36232" y="653539"/>
                </a:lnTo>
                <a:lnTo>
                  <a:pt x="75507" y="639679"/>
                </a:lnTo>
                <a:lnTo>
                  <a:pt x="93365" y="598389"/>
                </a:lnTo>
                <a:lnTo>
                  <a:pt x="94729" y="557479"/>
                </a:lnTo>
                <a:lnTo>
                  <a:pt x="94729" y="115074"/>
                </a:lnTo>
                <a:lnTo>
                  <a:pt x="93365" y="73163"/>
                </a:lnTo>
                <a:lnTo>
                  <a:pt x="74811" y="33067"/>
                </a:lnTo>
                <a:lnTo>
                  <a:pt x="35720" y="18956"/>
                </a:lnTo>
                <a:lnTo>
                  <a:pt x="22313" y="18351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91649" y="3353041"/>
            <a:ext cx="604520" cy="673100"/>
          </a:xfrm>
          <a:custGeom>
            <a:avLst/>
            <a:gdLst/>
            <a:ahLst/>
            <a:cxnLst/>
            <a:rect l="l" t="t" r="r" b="b"/>
            <a:pathLst>
              <a:path w="604520" h="673100">
                <a:moveTo>
                  <a:pt x="0" y="0"/>
                </a:moveTo>
                <a:lnTo>
                  <a:pt x="604100" y="0"/>
                </a:lnTo>
                <a:lnTo>
                  <a:pt x="604100" y="182029"/>
                </a:lnTo>
                <a:lnTo>
                  <a:pt x="586244" y="182029"/>
                </a:lnTo>
                <a:lnTo>
                  <a:pt x="578091" y="152748"/>
                </a:lnTo>
                <a:lnTo>
                  <a:pt x="569502" y="127904"/>
                </a:lnTo>
                <a:lnTo>
                  <a:pt x="551027" y="91516"/>
                </a:lnTo>
                <a:lnTo>
                  <a:pt x="513922" y="56499"/>
                </a:lnTo>
                <a:lnTo>
                  <a:pt x="472044" y="40919"/>
                </a:lnTo>
                <a:lnTo>
                  <a:pt x="431990" y="38684"/>
                </a:lnTo>
                <a:lnTo>
                  <a:pt x="381901" y="38684"/>
                </a:lnTo>
                <a:lnTo>
                  <a:pt x="381901" y="557479"/>
                </a:lnTo>
                <a:lnTo>
                  <a:pt x="382258" y="580848"/>
                </a:lnTo>
                <a:lnTo>
                  <a:pt x="387604" y="621957"/>
                </a:lnTo>
                <a:lnTo>
                  <a:pt x="418990" y="648746"/>
                </a:lnTo>
                <a:lnTo>
                  <a:pt x="455307" y="654189"/>
                </a:lnTo>
                <a:lnTo>
                  <a:pt x="477621" y="654189"/>
                </a:lnTo>
                <a:lnTo>
                  <a:pt x="477621" y="672541"/>
                </a:lnTo>
                <a:lnTo>
                  <a:pt x="125488" y="672541"/>
                </a:lnTo>
                <a:lnTo>
                  <a:pt x="125488" y="654189"/>
                </a:lnTo>
                <a:lnTo>
                  <a:pt x="147802" y="654189"/>
                </a:lnTo>
                <a:lnTo>
                  <a:pt x="161720" y="653539"/>
                </a:lnTo>
                <a:lnTo>
                  <a:pt x="201027" y="639679"/>
                </a:lnTo>
                <a:lnTo>
                  <a:pt x="219349" y="598389"/>
                </a:lnTo>
                <a:lnTo>
                  <a:pt x="220713" y="557479"/>
                </a:lnTo>
                <a:lnTo>
                  <a:pt x="220713" y="38684"/>
                </a:lnTo>
                <a:lnTo>
                  <a:pt x="172110" y="38684"/>
                </a:lnTo>
                <a:lnTo>
                  <a:pt x="140459" y="40482"/>
                </a:lnTo>
                <a:lnTo>
                  <a:pt x="91105" y="54870"/>
                </a:lnTo>
                <a:lnTo>
                  <a:pt x="53815" y="89681"/>
                </a:lnTo>
                <a:lnTo>
                  <a:pt x="26535" y="146965"/>
                </a:lnTo>
                <a:lnTo>
                  <a:pt x="18846" y="182029"/>
                </a:lnTo>
                <a:lnTo>
                  <a:pt x="0" y="18202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2211FF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69504" y="3343262"/>
            <a:ext cx="714375" cy="697865"/>
          </a:xfrm>
          <a:custGeom>
            <a:avLst/>
            <a:gdLst/>
            <a:ahLst/>
            <a:cxnLst/>
            <a:rect l="l" t="t" r="r" b="b"/>
            <a:pathLst>
              <a:path w="714375" h="697864">
                <a:moveTo>
                  <a:pt x="372478" y="25"/>
                </a:moveTo>
                <a:lnTo>
                  <a:pt x="429209" y="3983"/>
                </a:lnTo>
                <a:lnTo>
                  <a:pt x="481702" y="15369"/>
                </a:lnTo>
                <a:lnTo>
                  <a:pt x="529958" y="34182"/>
                </a:lnTo>
                <a:lnTo>
                  <a:pt x="573975" y="60424"/>
                </a:lnTo>
                <a:lnTo>
                  <a:pt x="613752" y="94094"/>
                </a:lnTo>
                <a:lnTo>
                  <a:pt x="644445" y="128715"/>
                </a:lnTo>
                <a:lnTo>
                  <a:pt x="669557" y="166120"/>
                </a:lnTo>
                <a:lnTo>
                  <a:pt x="689087" y="206308"/>
                </a:lnTo>
                <a:lnTo>
                  <a:pt x="703037" y="249279"/>
                </a:lnTo>
                <a:lnTo>
                  <a:pt x="711407" y="295034"/>
                </a:lnTo>
                <a:lnTo>
                  <a:pt x="714197" y="343573"/>
                </a:lnTo>
                <a:lnTo>
                  <a:pt x="711201" y="393526"/>
                </a:lnTo>
                <a:lnTo>
                  <a:pt x="702213" y="441020"/>
                </a:lnTo>
                <a:lnTo>
                  <a:pt x="687234" y="486054"/>
                </a:lnTo>
                <a:lnTo>
                  <a:pt x="666264" y="528629"/>
                </a:lnTo>
                <a:lnTo>
                  <a:pt x="639305" y="568744"/>
                </a:lnTo>
                <a:lnTo>
                  <a:pt x="609294" y="602955"/>
                </a:lnTo>
                <a:lnTo>
                  <a:pt x="575942" y="631904"/>
                </a:lnTo>
                <a:lnTo>
                  <a:pt x="539250" y="655590"/>
                </a:lnTo>
                <a:lnTo>
                  <a:pt x="499218" y="674012"/>
                </a:lnTo>
                <a:lnTo>
                  <a:pt x="455846" y="687172"/>
                </a:lnTo>
                <a:lnTo>
                  <a:pt x="409133" y="695067"/>
                </a:lnTo>
                <a:lnTo>
                  <a:pt x="359079" y="697699"/>
                </a:lnTo>
                <a:lnTo>
                  <a:pt x="300857" y="694282"/>
                </a:lnTo>
                <a:lnTo>
                  <a:pt x="247209" y="684030"/>
                </a:lnTo>
                <a:lnTo>
                  <a:pt x="198135" y="666945"/>
                </a:lnTo>
                <a:lnTo>
                  <a:pt x="153636" y="643025"/>
                </a:lnTo>
                <a:lnTo>
                  <a:pt x="113710" y="612273"/>
                </a:lnTo>
                <a:lnTo>
                  <a:pt x="78359" y="574687"/>
                </a:lnTo>
                <a:lnTo>
                  <a:pt x="50146" y="534359"/>
                </a:lnTo>
                <a:lnTo>
                  <a:pt x="28205" y="491132"/>
                </a:lnTo>
                <a:lnTo>
                  <a:pt x="12535" y="445006"/>
                </a:lnTo>
                <a:lnTo>
                  <a:pt x="3133" y="395984"/>
                </a:lnTo>
                <a:lnTo>
                  <a:pt x="0" y="344068"/>
                </a:lnTo>
                <a:lnTo>
                  <a:pt x="2831" y="295523"/>
                </a:lnTo>
                <a:lnTo>
                  <a:pt x="11324" y="249749"/>
                </a:lnTo>
                <a:lnTo>
                  <a:pt x="25479" y="206744"/>
                </a:lnTo>
                <a:lnTo>
                  <a:pt x="45296" y="166510"/>
                </a:lnTo>
                <a:lnTo>
                  <a:pt x="70776" y="129044"/>
                </a:lnTo>
                <a:lnTo>
                  <a:pt x="101917" y="94348"/>
                </a:lnTo>
                <a:lnTo>
                  <a:pt x="137192" y="63977"/>
                </a:lnTo>
                <a:lnTo>
                  <a:pt x="175072" y="39488"/>
                </a:lnTo>
                <a:lnTo>
                  <a:pt x="215557" y="20881"/>
                </a:lnTo>
                <a:lnTo>
                  <a:pt x="258644" y="8157"/>
                </a:lnTo>
                <a:lnTo>
                  <a:pt x="304335" y="1315"/>
                </a:lnTo>
                <a:lnTo>
                  <a:pt x="352628" y="355"/>
                </a:lnTo>
                <a:lnTo>
                  <a:pt x="359321" y="114"/>
                </a:lnTo>
                <a:lnTo>
                  <a:pt x="365937" y="0"/>
                </a:lnTo>
                <a:lnTo>
                  <a:pt x="372478" y="25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30496" y="3339160"/>
            <a:ext cx="714375" cy="686435"/>
          </a:xfrm>
          <a:custGeom>
            <a:avLst/>
            <a:gdLst/>
            <a:ahLst/>
            <a:cxnLst/>
            <a:rect l="l" t="t" r="r" b="b"/>
            <a:pathLst>
              <a:path w="714375" h="686435">
                <a:moveTo>
                  <a:pt x="357593" y="0"/>
                </a:moveTo>
                <a:lnTo>
                  <a:pt x="367017" y="0"/>
                </a:lnTo>
                <a:lnTo>
                  <a:pt x="609549" y="551522"/>
                </a:lnTo>
                <a:lnTo>
                  <a:pt x="626136" y="587074"/>
                </a:lnTo>
                <a:lnTo>
                  <a:pt x="654654" y="636422"/>
                </a:lnTo>
                <a:lnTo>
                  <a:pt x="686919" y="662366"/>
                </a:lnTo>
                <a:lnTo>
                  <a:pt x="714197" y="668070"/>
                </a:lnTo>
                <a:lnTo>
                  <a:pt x="714197" y="686422"/>
                </a:lnTo>
                <a:lnTo>
                  <a:pt x="388848" y="686422"/>
                </a:lnTo>
                <a:lnTo>
                  <a:pt x="388848" y="668070"/>
                </a:lnTo>
                <a:lnTo>
                  <a:pt x="402234" y="668070"/>
                </a:lnTo>
                <a:lnTo>
                  <a:pt x="420370" y="667389"/>
                </a:lnTo>
                <a:lnTo>
                  <a:pt x="457288" y="657161"/>
                </a:lnTo>
                <a:lnTo>
                  <a:pt x="468198" y="644258"/>
                </a:lnTo>
                <a:lnTo>
                  <a:pt x="468198" y="634339"/>
                </a:lnTo>
                <a:lnTo>
                  <a:pt x="468198" y="628395"/>
                </a:lnTo>
                <a:lnTo>
                  <a:pt x="450342" y="578789"/>
                </a:lnTo>
                <a:lnTo>
                  <a:pt x="414629" y="494982"/>
                </a:lnTo>
                <a:lnTo>
                  <a:pt x="177063" y="494982"/>
                </a:lnTo>
                <a:lnTo>
                  <a:pt x="148793" y="560438"/>
                </a:lnTo>
                <a:lnTo>
                  <a:pt x="135779" y="603129"/>
                </a:lnTo>
                <a:lnTo>
                  <a:pt x="134912" y="614502"/>
                </a:lnTo>
                <a:lnTo>
                  <a:pt x="136336" y="627708"/>
                </a:lnTo>
                <a:lnTo>
                  <a:pt x="166865" y="659887"/>
                </a:lnTo>
                <a:lnTo>
                  <a:pt x="223685" y="668070"/>
                </a:lnTo>
                <a:lnTo>
                  <a:pt x="223685" y="686422"/>
                </a:lnTo>
                <a:lnTo>
                  <a:pt x="0" y="686422"/>
                </a:lnTo>
                <a:lnTo>
                  <a:pt x="0" y="668070"/>
                </a:lnTo>
                <a:lnTo>
                  <a:pt x="17299" y="664151"/>
                </a:lnTo>
                <a:lnTo>
                  <a:pt x="32986" y="657842"/>
                </a:lnTo>
                <a:lnTo>
                  <a:pt x="71857" y="622513"/>
                </a:lnTo>
                <a:lnTo>
                  <a:pt x="100622" y="571802"/>
                </a:lnTo>
                <a:lnTo>
                  <a:pt x="117055" y="536638"/>
                </a:lnTo>
                <a:lnTo>
                  <a:pt x="357593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25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16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Feb 2022.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12700"/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24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500" spc="-5" dirty="0">
                <a:solidFill>
                  <a:prstClr val="black"/>
                </a:solidFill>
                <a:latin typeface="Garamond"/>
                <a:cs typeface="Garamond"/>
              </a:rPr>
              <a:t>                                             </a:t>
            </a:r>
            <a:r>
              <a:rPr lang="en-US" b="1" spc="-5" dirty="0">
                <a:solidFill>
                  <a:prstClr val="black"/>
                </a:solidFill>
                <a:latin typeface="Garamond"/>
                <a:cs typeface="Garamond"/>
              </a:rPr>
              <a:t>Thank you </a:t>
            </a:r>
            <a:endParaRPr lang="en-US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800" y="612698"/>
            <a:ext cx="1051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7050" indent="-514350">
              <a:spcBef>
                <a:spcPts val="1225"/>
              </a:spcBef>
              <a:buClr>
                <a:srgbClr val="0F6FC6"/>
              </a:buClr>
              <a:buSzPct val="113461"/>
              <a:buFontTx/>
              <a:buAutoNum type="alphaUcParenR"/>
              <a:tabLst>
                <a:tab pos="298450" algn="l"/>
              </a:tabLst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taken report on the proposals of 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2800" b="1" baseline="300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IQAC meeting</a:t>
            </a:r>
          </a:p>
        </p:txBody>
      </p:sp>
    </p:spTree>
    <p:extLst>
      <p:ext uri="{BB962C8B-B14F-4D97-AF65-F5344CB8AC3E}">
        <p14:creationId xmlns:p14="http://schemas.microsoft.com/office/powerpoint/2010/main" val="11218083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85800" y="1649186"/>
            <a:ext cx="11049000" cy="4616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0" indent="-514350">
              <a:spcBef>
                <a:spcPts val="1225"/>
              </a:spcBef>
              <a:buClr>
                <a:srgbClr val="2211FF"/>
              </a:buClr>
              <a:buSzPct val="113461"/>
              <a:buFontTx/>
              <a:buAutoNum type="alphaUcParenR"/>
              <a:tabLst>
                <a:tab pos="298450" algn="l"/>
              </a:tabLst>
            </a:pPr>
            <a:r>
              <a:rPr lang="en-US" sz="32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taken report on </a:t>
            </a:r>
            <a:r>
              <a:rPr lang="en-US" sz="32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proposals of </a:t>
            </a:r>
            <a:r>
              <a:rPr lang="en-US" sz="32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3200" b="1" baseline="30000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IQAC meeting</a:t>
            </a:r>
            <a:r>
              <a:rPr lang="en-US" sz="32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700">
              <a:spcBef>
                <a:spcPts val="1225"/>
              </a:spcBef>
              <a:buClr>
                <a:srgbClr val="2211FF"/>
              </a:buClr>
              <a:buSzPct val="113461"/>
              <a:tabLst>
                <a:tab pos="298450" algn="l"/>
              </a:tabLst>
            </a:pPr>
            <a:endParaRPr lang="en-US" sz="3200" b="1" dirty="0">
              <a:solidFill>
                <a:srgbClr val="2211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0" marR="5080" indent="-457200">
              <a:spcAft>
                <a:spcPts val="1500"/>
              </a:spcAft>
              <a:buClr>
                <a:prstClr val="black"/>
              </a:buClr>
              <a:buSzPct val="114285"/>
              <a:buFontTx/>
              <a:buAutoNum type="arabicParenR"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Setting up of Sensor based energy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conservation.  </a:t>
            </a:r>
            <a:endParaRPr lang="en-IN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69900" marR="5080" indent="-457200">
              <a:spcAft>
                <a:spcPts val="1500"/>
              </a:spcAft>
              <a:buClr>
                <a:prstClr val="black"/>
              </a:buClr>
              <a:buSzPct val="114285"/>
              <a:buFontTx/>
              <a:buAutoNum type="arabicParenR"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Initiating Energy audit in the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campus.</a:t>
            </a:r>
            <a:endParaRPr lang="en-IN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spcAft>
                <a:spcPts val="1500"/>
              </a:spcAft>
              <a:buClr>
                <a:prstClr val="black"/>
              </a:buClr>
              <a:buSzPct val="114285"/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3.a) Planning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sports &amp;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games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be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organized; Promotion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students for State &amp; National level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competitions &amp; 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awards / medals </a:t>
            </a: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received.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" marR="5080" lvl="0">
              <a:spcAft>
                <a:spcPts val="1500"/>
              </a:spcAft>
              <a:buClr>
                <a:prstClr val="black"/>
              </a:buClr>
              <a:buSzPct val="114285"/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3.b) Planning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cultural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events to be organized;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Promotion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students for State &amp; National level competitions &amp; 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awards / medals </a:t>
            </a: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received.</a:t>
            </a:r>
            <a:endParaRPr lang="en-US" sz="32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spcAft>
                <a:spcPts val="1000"/>
              </a:spcAft>
              <a:buClr>
                <a:prstClr val="black"/>
              </a:buClr>
              <a:buSzPct val="114285"/>
            </a:pPr>
            <a:endParaRPr lang="en-US" sz="32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Agenda</a:t>
            </a:r>
            <a:endParaRPr sz="1500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9"/>
          <p:cNvSpPr txBox="1"/>
          <p:nvPr/>
        </p:nvSpPr>
        <p:spPr>
          <a:xfrm>
            <a:off x="0" y="6615569"/>
            <a:ext cx="57912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25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16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Feb.2022. </a:t>
            </a:r>
            <a:r>
              <a:rPr sz="1400" b="1" dirty="0" smtClean="0">
                <a:solidFill>
                  <a:prstClr val="black"/>
                </a:solidFill>
                <a:latin typeface="Garamond"/>
                <a:cs typeface="Garamond"/>
              </a:rPr>
              <a:t>V </a:t>
            </a:r>
            <a:r>
              <a:rPr sz="1400" b="1" dirty="0">
                <a:solidFill>
                  <a:prstClr val="black"/>
                </a:solidFill>
                <a:latin typeface="Garamond"/>
                <a:cs typeface="Garamond"/>
              </a:rPr>
              <a:t>R Siddhartha </a:t>
            </a:r>
            <a:r>
              <a:rPr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College</a:t>
            </a:r>
            <a:endParaRPr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817133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ATR –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Sensor based energy conservation &amp; Energy Audit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5286" y="2895600"/>
            <a:ext cx="9133114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Setting</a:t>
            </a:r>
            <a:r>
              <a:rPr lang="en-US" sz="3200" b="1" dirty="0">
                <a:solidFill>
                  <a:srgbClr val="2211FF"/>
                </a:solidFill>
                <a:latin typeface="Times New Roman" pitchFamily="18" charset="0"/>
                <a:cs typeface="Times New Roman" pitchFamily="18" charset="0"/>
              </a:rPr>
              <a:t> up of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Sensor</a:t>
            </a:r>
            <a:r>
              <a:rPr lang="en-US" sz="3200" b="1" dirty="0">
                <a:solidFill>
                  <a:srgbClr val="2211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based energy conservation</a:t>
            </a:r>
            <a:r>
              <a:rPr lang="en-US" sz="3200" b="1" dirty="0">
                <a:solidFill>
                  <a:srgbClr val="2211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699407" y="1295400"/>
            <a:ext cx="1051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7050" lvl="0" indent="-514350">
              <a:spcBef>
                <a:spcPts val="1225"/>
              </a:spcBef>
              <a:buClr>
                <a:srgbClr val="0F6FC6"/>
              </a:buClr>
              <a:buSzPct val="113461"/>
              <a:buAutoNum type="alphaUcParenR"/>
              <a:tabLst>
                <a:tab pos="298450" algn="l"/>
              </a:tabLst>
            </a:pP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taken report on the proposals of 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2800" b="1" baseline="3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IQAC meeting</a:t>
            </a:r>
          </a:p>
        </p:txBody>
      </p:sp>
      <p:sp>
        <p:nvSpPr>
          <p:cNvPr id="12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25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16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Feb. 2022.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810000"/>
            <a:ext cx="7467600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2. Initiating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Energy audit in the campus.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0" y="5193074"/>
            <a:ext cx="3657600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400" dirty="0" err="1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24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PVRL </a:t>
            </a:r>
            <a:r>
              <a:rPr lang="en-US" sz="2400" dirty="0" err="1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Narasimham</a:t>
            </a:r>
            <a:endParaRPr lang="en-US" sz="2400" b="1" dirty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0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ATR –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Sports &amp; games to be organised &amp; State &amp; National level awards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3048000"/>
            <a:ext cx="9753600" cy="2222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3 (a). Planning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of sports </a:t>
            </a:r>
            <a:r>
              <a:rPr lang="en-US" sz="3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&amp; games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to be </a:t>
            </a:r>
            <a:r>
              <a:rPr lang="en-US" sz="3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organized; promotion of students for State and National level competitions &amp;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awards / medals </a:t>
            </a:r>
            <a:r>
              <a:rPr lang="en-US" sz="3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received.</a:t>
            </a:r>
            <a:endParaRPr lang="en-US" sz="3200" b="1" dirty="0" smtClean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7000"/>
              </a:lnSpc>
              <a:spcAft>
                <a:spcPts val="1200"/>
              </a:spcAft>
            </a:pPr>
            <a:r>
              <a:rPr lang="en-US" sz="2400" dirty="0" smtClean="0">
                <a:solidFill>
                  <a:srgbClr val="2211FF"/>
                </a:solidFill>
                <a:latin typeface="Times New Roman" pitchFamily="18" charset="0"/>
                <a:cs typeface="Times New Roman" pitchFamily="18" charset="0"/>
              </a:rPr>
              <a:t>Sri YVRK Prasad</a:t>
            </a:r>
            <a:endParaRPr lang="en-US" sz="2400" dirty="0">
              <a:solidFill>
                <a:srgbClr val="221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0293" y="1447800"/>
            <a:ext cx="1051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7050" lvl="0" indent="-514350">
              <a:spcBef>
                <a:spcPts val="1225"/>
              </a:spcBef>
              <a:buClr>
                <a:srgbClr val="0F6FC6"/>
              </a:buClr>
              <a:buSzPct val="113461"/>
              <a:buAutoNum type="alphaUcParenR"/>
              <a:tabLst>
                <a:tab pos="298450" algn="l"/>
              </a:tabLst>
            </a:pP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taken report on the proposals of 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2800" b="1" baseline="3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IQAC meeting</a:t>
            </a:r>
          </a:p>
        </p:txBody>
      </p:sp>
      <p:sp>
        <p:nvSpPr>
          <p:cNvPr id="12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25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16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Feb. 2022.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215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8200" y="1828800"/>
            <a:ext cx="10591800" cy="430887"/>
          </a:xfrm>
        </p:spPr>
        <p:txBody>
          <a:bodyPr/>
          <a:lstStyle/>
          <a:p>
            <a:r>
              <a:rPr lang="en-US" sz="28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for identification of Student for selection of Sports </a:t>
            </a:r>
            <a:r>
              <a:rPr lang="en-US" sz="28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endParaRPr lang="en-IN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362200"/>
            <a:ext cx="1082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Wingdings" pitchFamily="2" charset="2"/>
              <a:buChar char="§"/>
              <a:defRPr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745671" y="2438400"/>
            <a:ext cx="10668000" cy="3995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US" sz="2400" b="1" kern="0" dirty="0">
                <a:solidFill>
                  <a:prstClr val="black"/>
                </a:solidFill>
                <a:latin typeface="Times New Roman"/>
                <a:cs typeface="Times New Roman"/>
              </a:rPr>
              <a:t>Newly admitted students are educated on Games &amp; Sports, facilities available 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/>
                <a:cs typeface="Times New Roman"/>
              </a:rPr>
              <a:t>by showing </a:t>
            </a:r>
            <a:r>
              <a:rPr lang="en-US" sz="2400" b="1" kern="0" dirty="0">
                <a:solidFill>
                  <a:prstClr val="black"/>
                </a:solidFill>
                <a:latin typeface="Times New Roman"/>
                <a:cs typeface="Times New Roman"/>
              </a:rPr>
              <a:t>them in Physical Education Department, during induction 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/>
                <a:cs typeface="Times New Roman"/>
              </a:rPr>
              <a:t>program. </a:t>
            </a:r>
            <a:endParaRPr lang="en-IN" sz="3200" b="1" kern="0" dirty="0">
              <a:solidFill>
                <a:srgbClr val="2211FF"/>
              </a:solidFill>
              <a:latin typeface="Times New Roman"/>
              <a:cs typeface="Times New Roman"/>
            </a:endParaRPr>
          </a:p>
          <a:p>
            <a:pPr marL="457200" lvl="0" indent="-457200" algn="just">
              <a:spcAft>
                <a:spcPts val="1000"/>
              </a:spcAft>
              <a:buFont typeface="+mj-lt"/>
              <a:buAutoNum type="arabi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Identification 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interested students –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u="sng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level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through Google forms for sports &amp; games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lvl="0" indent="-457200" algn="just">
              <a:spcAft>
                <a:spcPts val="1000"/>
              </a:spcAft>
              <a:buFont typeface="+mj-lt"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Identification of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students- </a:t>
            </a:r>
            <a:r>
              <a:rPr lang="en-US" sz="24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u="sng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level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by conducting selection trails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both Men and Women students. 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Identification and promotion of talented students –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level. 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spcAft>
                <a:spcPts val="1000"/>
              </a:spcAft>
              <a:buFont typeface="+mj-lt"/>
              <a:buAutoNum type="arabicPeriod"/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ATR –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Sports &amp; games to be organised &amp; State &amp; National level awards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25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16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Feb. 2022.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4786" y="838200"/>
            <a:ext cx="1051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7050" lvl="0" indent="-514350">
              <a:spcBef>
                <a:spcPts val="1225"/>
              </a:spcBef>
              <a:buClr>
                <a:srgbClr val="0F6FC6"/>
              </a:buClr>
              <a:buSzPct val="113461"/>
              <a:buAutoNum type="alphaUcParenR"/>
              <a:tabLst>
                <a:tab pos="298450" algn="l"/>
              </a:tabLst>
            </a:pP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taken report on the proposals of 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2800" b="1" baseline="3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IQAC meeting</a:t>
            </a:r>
          </a:p>
        </p:txBody>
      </p:sp>
    </p:spTree>
    <p:extLst>
      <p:ext uri="{BB962C8B-B14F-4D97-AF65-F5344CB8AC3E}">
        <p14:creationId xmlns:p14="http://schemas.microsoft.com/office/powerpoint/2010/main" val="10069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8200" y="1507070"/>
            <a:ext cx="5791200" cy="923330"/>
          </a:xfrm>
        </p:spPr>
        <p:txBody>
          <a:bodyPr/>
          <a:lstStyle/>
          <a:p>
            <a:r>
              <a:rPr lang="en-US" sz="30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Identified students for Sports </a:t>
            </a:r>
            <a:r>
              <a:rPr lang="en-US" sz="30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endParaRPr lang="en-US" sz="3000" b="1" dirty="0" smtClean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0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 1</a:t>
            </a:r>
            <a:r>
              <a:rPr lang="en-US" sz="3000" b="1" baseline="30000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30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level.</a:t>
            </a:r>
            <a:endParaRPr lang="en-IN" sz="30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362200"/>
            <a:ext cx="1082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Wingdings" pitchFamily="2" charset="2"/>
              <a:buChar char="§"/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9400" y="2690336"/>
            <a:ext cx="48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Identification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students -2</a:t>
            </a:r>
            <a:r>
              <a:rPr lang="en-US" sz="2400" b="1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level by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conducting selection trails during July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October’ 2022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both Men and Women students.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5634731"/>
            <a:ext cx="5203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Students identified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en-US" sz="20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level)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Responses:708</a:t>
            </a:r>
            <a:endParaRPr lang="en-IN" sz="2000" dirty="0"/>
          </a:p>
        </p:txBody>
      </p:sp>
      <p:pic>
        <p:nvPicPr>
          <p:cNvPr id="11" name="Picture 2" descr="C:\Users\NEW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2561653"/>
            <a:ext cx="2895600" cy="287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EW\Desktop\Cap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631" y="2620404"/>
            <a:ext cx="955514" cy="27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ATR –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Sports &amp; games to be organised &amp; State &amp; National level awards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3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25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16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Feb. 2022.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762000"/>
            <a:ext cx="1051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7050" lvl="0" indent="-514350">
              <a:spcBef>
                <a:spcPts val="1225"/>
              </a:spcBef>
              <a:buClr>
                <a:srgbClr val="0F6FC6"/>
              </a:buClr>
              <a:buSzPct val="113461"/>
              <a:buAutoNum type="alphaUcParenR"/>
              <a:tabLst>
                <a:tab pos="298450" algn="l"/>
              </a:tabLst>
            </a:pP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taken report on the proposals of 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2800" b="1" baseline="3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IQAC meeting</a:t>
            </a:r>
          </a:p>
        </p:txBody>
      </p:sp>
    </p:spTree>
    <p:extLst>
      <p:ext uri="{BB962C8B-B14F-4D97-AF65-F5344CB8AC3E}">
        <p14:creationId xmlns:p14="http://schemas.microsoft.com/office/powerpoint/2010/main" val="3184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1550449"/>
            <a:ext cx="10587973" cy="923330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US" sz="30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&amp; sending talented students </a:t>
            </a:r>
            <a:r>
              <a:rPr lang="en-US" sz="2000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</a:t>
            </a:r>
            <a:r>
              <a:rPr lang="en-US" sz="2000" baseline="30000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000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level)</a:t>
            </a:r>
            <a:r>
              <a:rPr lang="en-US" sz="30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National, State and District level recognized tournaments</a:t>
            </a:r>
            <a:endParaRPr lang="en-IN" sz="30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4694" y="2971800"/>
            <a:ext cx="10820400" cy="2644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Conduct of selection trials to pick-up talented players for participation at inter-collegiate tournaments of JNTUK.</a:t>
            </a:r>
          </a:p>
          <a:p>
            <a:pPr marL="342900" lvl="0" indent="-34290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Organizing practice matches for different events from time to time to prepare the players for the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tournaments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Sending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outstanding players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JNTUK University selection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trails,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National Level Fests organized by reputed Institutions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recognized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Sports Bodies. </a:t>
            </a:r>
          </a:p>
        </p:txBody>
      </p:sp>
      <p:sp>
        <p:nvSpPr>
          <p:cNvPr id="7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ATR –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Sports &amp; games to be organised &amp; State &amp; National level awards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25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16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Feb. 2022.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4373" y="838200"/>
            <a:ext cx="1051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7050" lvl="0" indent="-514350">
              <a:spcBef>
                <a:spcPts val="1225"/>
              </a:spcBef>
              <a:buClr>
                <a:srgbClr val="0F6FC6"/>
              </a:buClr>
              <a:buSzPct val="113461"/>
              <a:buAutoNum type="alphaUcParenR"/>
              <a:tabLst>
                <a:tab pos="298450" algn="l"/>
              </a:tabLst>
            </a:pP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taken report on the proposals of 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2800" b="1" baseline="3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IQAC meeting</a:t>
            </a:r>
          </a:p>
        </p:txBody>
      </p:sp>
    </p:spTree>
    <p:extLst>
      <p:ext uri="{BB962C8B-B14F-4D97-AF65-F5344CB8AC3E}">
        <p14:creationId xmlns:p14="http://schemas.microsoft.com/office/powerpoint/2010/main" val="29814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2362200"/>
            <a:ext cx="1082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Wingdings" pitchFamily="2" charset="2"/>
              <a:buChar char="§"/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219200"/>
            <a:ext cx="4724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Performances in 2021-22</a:t>
            </a:r>
            <a:endParaRPr lang="en-IN" sz="30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ATR –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Sports &amp; games to be organised &amp; State &amp; National level awards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25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16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Feb. 2022.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762000"/>
            <a:ext cx="1051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7050" lvl="0" indent="-514350">
              <a:spcBef>
                <a:spcPts val="1225"/>
              </a:spcBef>
              <a:buClr>
                <a:srgbClr val="0F6FC6"/>
              </a:buClr>
              <a:buSzPct val="113461"/>
              <a:buAutoNum type="alphaUcParenR"/>
              <a:tabLst>
                <a:tab pos="298450" algn="l"/>
              </a:tabLst>
            </a:pP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taken report on the proposals of 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2800" b="1" baseline="3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IQAC meeting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949547"/>
              </p:ext>
            </p:extLst>
          </p:nvPr>
        </p:nvGraphicFramePr>
        <p:xfrm>
          <a:off x="875227" y="1773198"/>
          <a:ext cx="10524837" cy="4470400"/>
        </p:xfrm>
        <a:graphic>
          <a:graphicData uri="http://schemas.openxmlformats.org/drawingml/2006/table">
            <a:tbl>
              <a:tblPr firstRow="1" bandRow="1"/>
              <a:tblGrid>
                <a:gridCol w="4059234"/>
                <a:gridCol w="2808004"/>
                <a:gridCol w="3657599"/>
              </a:tblGrid>
              <a:tr h="370840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IN" sz="2400" dirty="0" smtClean="0">
                          <a:solidFill>
                            <a:schemeClr val="bg1"/>
                          </a:solidFill>
                        </a:rPr>
                        <a:t>Tournaments (2021-22)</a:t>
                      </a:r>
                      <a:endParaRPr lang="en-IN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IN" sz="2400" dirty="0" smtClean="0">
                          <a:solidFill>
                            <a:schemeClr val="bg1"/>
                          </a:solidFill>
                        </a:rPr>
                        <a:t>Event name</a:t>
                      </a:r>
                      <a:endParaRPr lang="en-IN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IN" sz="2000" dirty="0" smtClean="0">
                          <a:solidFill>
                            <a:schemeClr val="bg1"/>
                          </a:solidFill>
                        </a:rPr>
                        <a:t>Performance/ Medals/ awards received</a:t>
                      </a:r>
                      <a:endParaRPr lang="en-IN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All India Inter-University National / South zone 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Archery and Handball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IN" sz="1800" b="0" dirty="0" smtClean="0">
                          <a:solidFill>
                            <a:schemeClr val="tx1"/>
                          </a:solidFill>
                        </a:rPr>
                        <a:t>Selected to participate in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All India Inter university tournaments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State Level Performances VVIT,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Nambur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Table Tennis</a:t>
                      </a:r>
                      <a:endParaRPr kumimoji="0" lang="en-IN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IN" dirty="0" smtClean="0"/>
                        <a:t>Secured 1</a:t>
                      </a:r>
                      <a:r>
                        <a:rPr lang="en-IN" baseline="30000" dirty="0" smtClean="0"/>
                        <a:t>st</a:t>
                      </a:r>
                      <a:r>
                        <a:rPr lang="en-IN" baseline="0" dirty="0" smtClean="0"/>
                        <a:t> place</a:t>
                      </a:r>
                      <a:endParaRPr lang="en-IN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JNTUK Inter-collegiate Tournament </a:t>
                      </a:r>
                      <a:endParaRPr kumimoji="0" lang="en-IN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SWIMMING </a:t>
                      </a:r>
                      <a:endParaRPr kumimoji="0" lang="en-IN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Secured 1 Gold, 1 Silver, and 1 Bronze 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endParaRPr kumimoji="0" lang="en-IN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BOXING,  </a:t>
                      </a:r>
                      <a:endParaRPr kumimoji="0" lang="en-IN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Silver </a:t>
                      </a:r>
                      <a:endParaRPr kumimoji="0" lang="en-IN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33712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endParaRPr kumimoji="0" lang="en-IN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 Jump </a:t>
                      </a:r>
                      <a:endParaRPr kumimoji="0" lang="en-IN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Bronze </a:t>
                      </a:r>
                      <a:endParaRPr kumimoji="0" lang="en-IN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endParaRPr kumimoji="0" lang="en-IN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Men’s Football </a:t>
                      </a:r>
                      <a:endParaRPr kumimoji="0" lang="en-IN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Reached to SEMI-FINAL stage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District Level Performances</a:t>
                      </a:r>
                      <a:endParaRPr kumimoji="0" lang="en-IN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en-IN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Cricket</a:t>
                      </a:r>
                      <a:endParaRPr kumimoji="0" lang="en-IN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One player selected to represent Inter-district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Ranji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trophy 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 CM Cup tournaments at District level</a:t>
                      </a:r>
                      <a:endParaRPr kumimoji="0" lang="en-IN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Volleyball, Handball, Boxing </a:t>
                      </a:r>
                      <a:endParaRPr kumimoji="0" lang="en-IN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Secured winner medals. 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91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13463</TotalTime>
  <Words>2006</Words>
  <Application>Microsoft Office PowerPoint</Application>
  <PresentationFormat>Custom</PresentationFormat>
  <Paragraphs>404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WELCOME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IQAC 7th Regular Meeting</dc:title>
  <dc:creator>Surya Praveen Devisetty</dc:creator>
  <cp:lastModifiedBy>Windows User</cp:lastModifiedBy>
  <cp:revision>1620</cp:revision>
  <cp:lastPrinted>2022-02-15T11:56:20Z</cp:lastPrinted>
  <dcterms:created xsi:type="dcterms:W3CDTF">2016-04-16T06:53:58Z</dcterms:created>
  <dcterms:modified xsi:type="dcterms:W3CDTF">2022-02-16T06:11:47Z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2016-01-28T00:00:00Z</vt:filetime>
  </property>
  <property fmtid="{D5CDD505-2E9C-101B-9397-08002B2CF9AE}" pid="3" name="Creator">
    <vt:lpwstr>Acrobat PDFMaker 9.0 for PowerPoint</vt:lpwstr>
  </property>
  <property fmtid="{D5CDD505-2E9C-101B-9397-08002B2CF9AE}" pid="4" name="LastSaved">
    <vt:filetime>2016-04-16T00:00:00Z</vt:filetime>
  </property>
</Properties>
</file>